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86" r:id="rId19"/>
    <p:sldId id="304" r:id="rId20"/>
    <p:sldId id="295" r:id="rId21"/>
    <p:sldId id="288" r:id="rId22"/>
    <p:sldId id="287" r:id="rId23"/>
    <p:sldId id="289" r:id="rId24"/>
    <p:sldId id="305" r:id="rId25"/>
    <p:sldId id="290" r:id="rId26"/>
    <p:sldId id="291" r:id="rId27"/>
    <p:sldId id="292" r:id="rId28"/>
    <p:sldId id="293" r:id="rId29"/>
    <p:sldId id="294" r:id="rId30"/>
    <p:sldId id="274" r:id="rId31"/>
    <p:sldId id="273" r:id="rId32"/>
    <p:sldId id="275" r:id="rId33"/>
    <p:sldId id="276" r:id="rId34"/>
    <p:sldId id="277" r:id="rId35"/>
    <p:sldId id="278" r:id="rId36"/>
    <p:sldId id="279" r:id="rId37"/>
    <p:sldId id="280" r:id="rId38"/>
    <p:sldId id="281" r:id="rId39"/>
    <p:sldId id="282" r:id="rId40"/>
    <p:sldId id="283" r:id="rId41"/>
    <p:sldId id="284" r:id="rId42"/>
    <p:sldId id="285" r:id="rId43"/>
    <p:sldId id="296" r:id="rId44"/>
    <p:sldId id="297" r:id="rId45"/>
    <p:sldId id="298" r:id="rId46"/>
    <p:sldId id="299" r:id="rId47"/>
    <p:sldId id="300" r:id="rId48"/>
    <p:sldId id="301" r:id="rId49"/>
    <p:sldId id="302" r:id="rId50"/>
    <p:sldId id="30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DF3"/>
    <a:srgbClr val="4EFFF6"/>
    <a:srgbClr val="33E6F3"/>
    <a:srgbClr val="00FDFF"/>
    <a:srgbClr val="FF2D1F"/>
    <a:srgbClr val="FF2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56"/>
  </p:normalViewPr>
  <p:slideViewPr>
    <p:cSldViewPr snapToGrid="0" snapToObjects="1">
      <p:cViewPr varScale="1">
        <p:scale>
          <a:sx n="65" d="100"/>
          <a:sy n="65" d="100"/>
        </p:scale>
        <p:origin x="9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89C17-CF22-4E49-8CEB-4DED1587B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FF2A576-1EE3-3B47-ADA1-26556EB6F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1AD7E53-CBC3-AF48-B6A6-7839A86E626C}"/>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5" name="Footer Placeholder 4">
            <a:extLst>
              <a:ext uri="{FF2B5EF4-FFF2-40B4-BE49-F238E27FC236}">
                <a16:creationId xmlns="" xmlns:a16="http://schemas.microsoft.com/office/drawing/2014/main" id="{D366A38D-73DD-FD4A-9BB6-5C60127B9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238D13-4670-AD46-ADC6-B308ABD6428C}"/>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270375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36C0D8-A06C-6E47-ACFB-4149240C6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EDDCAEA-7152-AB4A-A95D-BDCC4BE01F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36C25D-AC6A-0D47-8881-05E49B18618A}"/>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5" name="Footer Placeholder 4">
            <a:extLst>
              <a:ext uri="{FF2B5EF4-FFF2-40B4-BE49-F238E27FC236}">
                <a16:creationId xmlns="" xmlns:a16="http://schemas.microsoft.com/office/drawing/2014/main" id="{95C1ED80-9668-AB43-89B6-D7261DEE1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F0A589-5FD7-1440-B3E4-BF7BE4C71B01}"/>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299997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59B22C9-C2D1-504D-BC6C-0944DBEB2A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90EB8A7-758D-0E46-81F4-C9482295DC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A0955F-0AE1-D245-9931-99B5F61B0CDC}"/>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5" name="Footer Placeholder 4">
            <a:extLst>
              <a:ext uri="{FF2B5EF4-FFF2-40B4-BE49-F238E27FC236}">
                <a16:creationId xmlns="" xmlns:a16="http://schemas.microsoft.com/office/drawing/2014/main" id="{5EE5B16F-F321-F841-B20D-F87B9D518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06C5A02-7033-5247-A951-CCE233FD1291}"/>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237041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5E50CB-2CC7-1A44-8F93-849F1B1EA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D6E9728-B6B1-1345-BA99-A10FE1D4F9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E69E3B-85E4-1440-A1F3-B0E7B7D72723}"/>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5" name="Footer Placeholder 4">
            <a:extLst>
              <a:ext uri="{FF2B5EF4-FFF2-40B4-BE49-F238E27FC236}">
                <a16:creationId xmlns="" xmlns:a16="http://schemas.microsoft.com/office/drawing/2014/main" id="{A41C0741-3115-374A-A686-3127338C0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83FC314-66A4-C44A-B638-3CE8DD95BB0C}"/>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357929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26F8FC-CC5C-0E4A-9421-4A020598A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88C3F3D-3453-DF46-A24B-58E55D0C8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0EAB126-6AD4-B849-99FC-A6551DF4F782}"/>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5" name="Footer Placeholder 4">
            <a:extLst>
              <a:ext uri="{FF2B5EF4-FFF2-40B4-BE49-F238E27FC236}">
                <a16:creationId xmlns="" xmlns:a16="http://schemas.microsoft.com/office/drawing/2014/main" id="{E476F46B-A576-C044-9912-485DDEB19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84BC91-CADF-D14B-835E-7304AE4B92B6}"/>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363333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49B0B-6A65-E34F-925E-67C29B52A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B6ADC79-6C53-234F-A9A2-B7C5BDC185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4305F1A-DDC4-BA40-ACEC-0E8389482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BDE50CE-EB20-424F-A425-40787D4D84E7}"/>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6" name="Footer Placeholder 5">
            <a:extLst>
              <a:ext uri="{FF2B5EF4-FFF2-40B4-BE49-F238E27FC236}">
                <a16:creationId xmlns="" xmlns:a16="http://schemas.microsoft.com/office/drawing/2014/main" id="{9AA8050D-E14C-F041-8902-6E0E8C9A1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01A5798-B17E-464D-A1CE-97343B04C3A3}"/>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44542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1B04D-B218-4C43-86AD-0AB95F9C1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FD782D4-D813-2C4C-86FD-FB7AD8C622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3B8CCC9-A0E2-3F4C-861F-E8BCA4E9D9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A65FCE3-3F89-D84C-9CF8-8DE12E84C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4A70D9C-46B2-294C-ADB3-67DC319B7A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E9671C7-09A3-0A48-B41E-E75AD8ABD21F}"/>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8" name="Footer Placeholder 7">
            <a:extLst>
              <a:ext uri="{FF2B5EF4-FFF2-40B4-BE49-F238E27FC236}">
                <a16:creationId xmlns="" xmlns:a16="http://schemas.microsoft.com/office/drawing/2014/main" id="{3E6BF21C-1641-394B-A5FD-38945E0199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6E848F7-8E37-0148-BA1A-BDD3674D25DB}"/>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397802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B261AC-E767-4C41-9797-34997CE93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2466CED-E127-4249-A49E-6F57E9AB1C5C}"/>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4" name="Footer Placeholder 3">
            <a:extLst>
              <a:ext uri="{FF2B5EF4-FFF2-40B4-BE49-F238E27FC236}">
                <a16:creationId xmlns="" xmlns:a16="http://schemas.microsoft.com/office/drawing/2014/main" id="{815BD97F-4C3C-7C45-9D9A-F37BC1C1E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FE6681E-2BFF-0E4A-BCFE-94FC089CBEE0}"/>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36712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9B293AC-5084-0C4B-80CD-DE432196A1D5}"/>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3" name="Footer Placeholder 2">
            <a:extLst>
              <a:ext uri="{FF2B5EF4-FFF2-40B4-BE49-F238E27FC236}">
                <a16:creationId xmlns="" xmlns:a16="http://schemas.microsoft.com/office/drawing/2014/main" id="{1FD55D0F-4333-6247-B040-5FDD44C5E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7A2C6BF-3C4F-5B4E-98D3-C95C7E034E7D}"/>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18402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30999E-9A23-2640-B860-8C7D4D185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F26FE3E-DDDA-C940-943A-D2721009E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7EB3E08-CAE7-BA48-AE2A-FF057CEDE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234F02B-C47D-0C4A-80CA-969264993C00}"/>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6" name="Footer Placeholder 5">
            <a:extLst>
              <a:ext uri="{FF2B5EF4-FFF2-40B4-BE49-F238E27FC236}">
                <a16:creationId xmlns="" xmlns:a16="http://schemas.microsoft.com/office/drawing/2014/main" id="{6B47EFB9-CD6B-3F42-B168-9A15EECC3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47055C9-38B1-C545-A13E-0D353D1895AD}"/>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125016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A60B9-B0C4-884B-9095-97089E8CE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64BB649-1B70-6E41-A58D-12E1F27BC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C93C32E-96DE-DA49-AE56-643622A711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821BD90-D546-2E46-BAE2-92B306D76188}"/>
              </a:ext>
            </a:extLst>
          </p:cNvPr>
          <p:cNvSpPr>
            <a:spLocks noGrp="1"/>
          </p:cNvSpPr>
          <p:nvPr>
            <p:ph type="dt" sz="half" idx="10"/>
          </p:nvPr>
        </p:nvSpPr>
        <p:spPr/>
        <p:txBody>
          <a:bodyPr/>
          <a:lstStyle/>
          <a:p>
            <a:fld id="{F4E0FC53-A5F7-A448-BC5D-450EC1AE4B76}" type="datetimeFigureOut">
              <a:rPr lang="en-US" smtClean="0"/>
              <a:t>2/13/2019</a:t>
            </a:fld>
            <a:endParaRPr lang="en-US"/>
          </a:p>
        </p:txBody>
      </p:sp>
      <p:sp>
        <p:nvSpPr>
          <p:cNvPr id="6" name="Footer Placeholder 5">
            <a:extLst>
              <a:ext uri="{FF2B5EF4-FFF2-40B4-BE49-F238E27FC236}">
                <a16:creationId xmlns="" xmlns:a16="http://schemas.microsoft.com/office/drawing/2014/main" id="{2A40C8D3-678D-CE42-860C-EB87EDC94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F71CABF-DD73-8F4B-9C90-E7A99876DD24}"/>
              </a:ext>
            </a:extLst>
          </p:cNvPr>
          <p:cNvSpPr>
            <a:spLocks noGrp="1"/>
          </p:cNvSpPr>
          <p:nvPr>
            <p:ph type="sldNum" sz="quarter" idx="12"/>
          </p:nvPr>
        </p:nvSpPr>
        <p:spPr/>
        <p:txBody>
          <a:bodyPr/>
          <a:lstStyle/>
          <a:p>
            <a:fld id="{A96824C8-CCA7-8842-ABA0-774AD6564200}" type="slidenum">
              <a:rPr lang="en-US" smtClean="0"/>
              <a:t>‹#›</a:t>
            </a:fld>
            <a:endParaRPr lang="en-US"/>
          </a:p>
        </p:txBody>
      </p:sp>
    </p:spTree>
    <p:extLst>
      <p:ext uri="{BB962C8B-B14F-4D97-AF65-F5344CB8AC3E}">
        <p14:creationId xmlns:p14="http://schemas.microsoft.com/office/powerpoint/2010/main" val="389240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4259236-2AC7-9549-B6CC-CEA71DE7D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39A705D-3570-4041-AA4F-DEE909252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B49DBD-6AD1-D244-A0CF-9BF154572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0FC53-A5F7-A448-BC5D-450EC1AE4B76}" type="datetimeFigureOut">
              <a:rPr lang="en-US" smtClean="0"/>
              <a:t>2/13/2019</a:t>
            </a:fld>
            <a:endParaRPr lang="en-US"/>
          </a:p>
        </p:txBody>
      </p:sp>
      <p:sp>
        <p:nvSpPr>
          <p:cNvPr id="5" name="Footer Placeholder 4">
            <a:extLst>
              <a:ext uri="{FF2B5EF4-FFF2-40B4-BE49-F238E27FC236}">
                <a16:creationId xmlns="" xmlns:a16="http://schemas.microsoft.com/office/drawing/2014/main" id="{DE7ABD00-82BA-CA46-BA45-0044D9873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9A6E55A-74BF-9946-93F7-A18B9568F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824C8-CCA7-8842-ABA0-774AD6564200}" type="slidenum">
              <a:rPr lang="en-US" smtClean="0"/>
              <a:t>‹#›</a:t>
            </a:fld>
            <a:endParaRPr lang="en-US"/>
          </a:p>
        </p:txBody>
      </p:sp>
    </p:spTree>
    <p:extLst>
      <p:ext uri="{BB962C8B-B14F-4D97-AF65-F5344CB8AC3E}">
        <p14:creationId xmlns:p14="http://schemas.microsoft.com/office/powerpoint/2010/main" val="134859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8FFD5284-5F99-EC4C-8C5A-82088A13C757}"/>
              </a:ext>
            </a:extLst>
          </p:cNvPr>
          <p:cNvSpPr txBox="1"/>
          <p:nvPr/>
        </p:nvSpPr>
        <p:spPr>
          <a:xfrm>
            <a:off x="492369" y="562708"/>
            <a:ext cx="10902462" cy="5818272"/>
          </a:xfrm>
          <a:prstGeom prst="rect">
            <a:avLst/>
          </a:prstGeom>
          <a:solidFill>
            <a:schemeClr val="bg1">
              <a:alpha val="27000"/>
            </a:schemeClr>
          </a:solidFill>
          <a:ln w="41275" cmpd="tri">
            <a:solidFill>
              <a:srgbClr val="182DF3">
                <a:alpha val="21000"/>
              </a:srgbClr>
            </a:solidFill>
          </a:ln>
        </p:spPr>
        <p:txBody>
          <a:bodyPr wrap="square" rtlCol="0">
            <a:spAutoFit/>
          </a:bodyPr>
          <a:lstStyle/>
          <a:p>
            <a:endParaRPr lang="en-US" dirty="0"/>
          </a:p>
        </p:txBody>
      </p:sp>
      <p:sp>
        <p:nvSpPr>
          <p:cNvPr id="8" name="TextBox 7">
            <a:extLst>
              <a:ext uri="{FF2B5EF4-FFF2-40B4-BE49-F238E27FC236}">
                <a16:creationId xmlns="" xmlns:a16="http://schemas.microsoft.com/office/drawing/2014/main" id="{252D4A9F-DEBF-EA49-95CD-F1A5F7C4FE2C}"/>
              </a:ext>
            </a:extLst>
          </p:cNvPr>
          <p:cNvSpPr txBox="1"/>
          <p:nvPr/>
        </p:nvSpPr>
        <p:spPr>
          <a:xfrm>
            <a:off x="492369" y="660788"/>
            <a:ext cx="10902462" cy="1569660"/>
          </a:xfrm>
          <a:prstGeom prst="rect">
            <a:avLst/>
          </a:prstGeom>
          <a:noFill/>
        </p:spPr>
        <p:txBody>
          <a:bodyPr wrap="square" rtlCol="0">
            <a:spAutoFit/>
          </a:bodyPr>
          <a:lstStyle/>
          <a:p>
            <a:pPr algn="ctr"/>
            <a:r>
              <a:rPr lang="en-US" sz="9600" dirty="0">
                <a:latin typeface="Brim Narrow Combined 3" pitchFamily="2" charset="77"/>
              </a:rPr>
              <a:t>WELCOME TO </a:t>
            </a:r>
          </a:p>
        </p:txBody>
      </p:sp>
      <p:pic>
        <p:nvPicPr>
          <p:cNvPr id="11" name="Picture 10">
            <a:extLst>
              <a:ext uri="{FF2B5EF4-FFF2-40B4-BE49-F238E27FC236}">
                <a16:creationId xmlns="" xmlns:a16="http://schemas.microsoft.com/office/drawing/2014/main" id="{B79A21FE-0D45-8A4A-9335-4F5681DEAB53}"/>
              </a:ext>
            </a:extLst>
          </p:cNvPr>
          <p:cNvPicPr>
            <a:picLocks noChangeAspect="1"/>
          </p:cNvPicPr>
          <p:nvPr/>
        </p:nvPicPr>
        <p:blipFill>
          <a:blip r:embed="rId2"/>
          <a:stretch>
            <a:fillRect/>
          </a:stretch>
        </p:blipFill>
        <p:spPr>
          <a:xfrm>
            <a:off x="1761067" y="2341227"/>
            <a:ext cx="8696678" cy="3533934"/>
          </a:xfrm>
          <a:prstGeom prst="rect">
            <a:avLst/>
          </a:prstGeom>
        </p:spPr>
      </p:pic>
      <p:sp>
        <p:nvSpPr>
          <p:cNvPr id="12" name="TextBox 11">
            <a:extLst>
              <a:ext uri="{FF2B5EF4-FFF2-40B4-BE49-F238E27FC236}">
                <a16:creationId xmlns="" xmlns:a16="http://schemas.microsoft.com/office/drawing/2014/main" id="{3B450F69-FD19-6042-8E75-DA6824CF4CAE}"/>
              </a:ext>
            </a:extLst>
          </p:cNvPr>
          <p:cNvSpPr txBox="1"/>
          <p:nvPr/>
        </p:nvSpPr>
        <p:spPr>
          <a:xfrm>
            <a:off x="101599" y="6380980"/>
            <a:ext cx="11914189" cy="369332"/>
          </a:xfrm>
          <a:prstGeom prst="rect">
            <a:avLst/>
          </a:prstGeom>
          <a:noFill/>
        </p:spPr>
        <p:txBody>
          <a:bodyPr wrap="square" rtlCol="0">
            <a:spAutoFit/>
          </a:bodyPr>
          <a:lstStyle/>
          <a:p>
            <a:fld id="{170F2D0D-E774-3440-A6DD-69BDB60444A9}" type="slidenum">
              <a:rPr lang="en-US" smtClean="0"/>
              <a:t>1</a:t>
            </a:fld>
            <a:endParaRPr lang="en-US" dirty="0"/>
          </a:p>
        </p:txBody>
      </p:sp>
      <p:pic>
        <p:nvPicPr>
          <p:cNvPr id="13" name="Picture 12">
            <a:extLst>
              <a:ext uri="{FF2B5EF4-FFF2-40B4-BE49-F238E27FC236}">
                <a16:creationId xmlns="" xmlns:a16="http://schemas.microsoft.com/office/drawing/2014/main" id="{40D45E63-7567-8145-A7E1-EEB2272966C9}"/>
              </a:ext>
            </a:extLst>
          </p:cNvPr>
          <p:cNvPicPr>
            <a:picLocks noChangeAspect="1"/>
          </p:cNvPicPr>
          <p:nvPr/>
        </p:nvPicPr>
        <p:blipFill>
          <a:blip r:embed="rId2"/>
          <a:stretch>
            <a:fillRect/>
          </a:stretch>
        </p:blipFill>
        <p:spPr>
          <a:xfrm>
            <a:off x="1761066" y="2230448"/>
            <a:ext cx="8696678" cy="3533934"/>
          </a:xfrm>
          <a:prstGeom prst="rect">
            <a:avLst/>
          </a:prstGeom>
        </p:spPr>
      </p:pic>
    </p:spTree>
    <p:extLst>
      <p:ext uri="{BB962C8B-B14F-4D97-AF65-F5344CB8AC3E}">
        <p14:creationId xmlns:p14="http://schemas.microsoft.com/office/powerpoint/2010/main" val="167695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5604593-6F44-0448-A1F3-0AAB8EAB8A4A}"/>
              </a:ext>
            </a:extLst>
          </p:cNvPr>
          <p:cNvSpPr>
            <a:spLocks noGrp="1"/>
          </p:cNvSpPr>
          <p:nvPr>
            <p:ph idx="1"/>
          </p:nvPr>
        </p:nvSpPr>
        <p:spPr>
          <a:xfrm>
            <a:off x="166255" y="235526"/>
            <a:ext cx="11804072" cy="6414655"/>
          </a:xfrm>
        </p:spPr>
        <p:txBody>
          <a:bodyPr>
            <a:normAutofit/>
          </a:bodyPr>
          <a:lstStyle/>
          <a:p>
            <a:pPr marL="0" indent="0" algn="ctr">
              <a:buNone/>
            </a:pPr>
            <a:r>
              <a:rPr lang="en-US" sz="13800" b="1" dirty="0"/>
              <a:t> </a:t>
            </a:r>
            <a:r>
              <a:rPr lang="en-US" sz="9600" b="1" dirty="0">
                <a:latin typeface="Gill Sans Ultra Bold" panose="020B0A02020104020203" pitchFamily="34" charset="77"/>
                <a:cs typeface="Blenny Black" panose="020B0A04070902030204" pitchFamily="34" charset="-34"/>
              </a:rPr>
              <a:t>Living on </a:t>
            </a:r>
            <a:r>
              <a:rPr lang="en-US" sz="9600" b="1" u="sng" dirty="0">
                <a:solidFill>
                  <a:srgbClr val="FF0000"/>
                </a:solidFill>
                <a:latin typeface="Gill Sans Ultra Bold" panose="020B0A02020104020203" pitchFamily="34" charset="77"/>
                <a:cs typeface="Blenny Black" panose="020B0A04070902030204" pitchFamily="34" charset="-34"/>
              </a:rPr>
              <a:t>CREDIT</a:t>
            </a:r>
            <a:r>
              <a:rPr lang="en-US" sz="9600" b="1" dirty="0">
                <a:latin typeface="Gill Sans Ultra Bold" panose="020B0A02020104020203" pitchFamily="34" charset="77"/>
                <a:cs typeface="Blenny Black" panose="020B0A04070902030204" pitchFamily="34" charset="-34"/>
              </a:rPr>
              <a:t> </a:t>
            </a:r>
          </a:p>
          <a:p>
            <a:pPr marL="0" indent="0" algn="ctr">
              <a:buNone/>
            </a:pPr>
            <a:r>
              <a:rPr lang="en-US" sz="9600" b="1" dirty="0">
                <a:latin typeface="Gill Sans Ultra Bold" panose="020B0A02020104020203" pitchFamily="34" charset="77"/>
                <a:cs typeface="Blenny Black" panose="020B0A04070902030204" pitchFamily="34" charset="-34"/>
              </a:rPr>
              <a:t>instead of </a:t>
            </a:r>
            <a:r>
              <a:rPr lang="en-US" sz="9600" b="1" u="sng" dirty="0">
                <a:solidFill>
                  <a:srgbClr val="182DF3"/>
                </a:solidFill>
                <a:latin typeface="Gill Sans Ultra Bold" panose="020B0A02020104020203" pitchFamily="34" charset="77"/>
                <a:cs typeface="Blenny Black" panose="020B0A04070902030204" pitchFamily="34" charset="-34"/>
              </a:rPr>
              <a:t>PAYING CASH</a:t>
            </a:r>
            <a:r>
              <a:rPr lang="en-US" sz="9600" b="1" dirty="0">
                <a:latin typeface="Gill Sans Ultra Bold" panose="020B0A02020104020203" pitchFamily="34" charset="77"/>
                <a:cs typeface="Blenny Black" panose="020B0A04070902030204" pitchFamily="34" charset="-34"/>
              </a:rPr>
              <a:t>.</a:t>
            </a:r>
            <a:endParaRPr lang="en-US" sz="9600" dirty="0">
              <a:latin typeface="Gill Sans Ultra Bold" panose="020B0A02020104020203" pitchFamily="34" charset="77"/>
              <a:cs typeface="Blenny Black" panose="020B0A04070902030204" pitchFamily="34" charset="-34"/>
            </a:endParaRPr>
          </a:p>
          <a:p>
            <a:pPr marL="0" indent="0">
              <a:buNone/>
            </a:pPr>
            <a:endParaRPr lang="en-US" dirty="0"/>
          </a:p>
        </p:txBody>
      </p:sp>
    </p:spTree>
    <p:extLst>
      <p:ext uri="{BB962C8B-B14F-4D97-AF65-F5344CB8AC3E}">
        <p14:creationId xmlns:p14="http://schemas.microsoft.com/office/powerpoint/2010/main" val="31801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250"/>
                                        <p:tgtEl>
                                          <p:spTgt spid="3">
                                            <p:txEl>
                                              <p:pRg st="0" end="0"/>
                                            </p:txEl>
                                          </p:spTgt>
                                        </p:tgtEl>
                                      </p:cBhvr>
                                    </p:animEffect>
                                  </p:childTnLst>
                                </p:cTn>
                              </p:par>
                            </p:childTnLst>
                          </p:cTn>
                        </p:par>
                        <p:par>
                          <p:cTn id="8" fill="hold">
                            <p:stCondLst>
                              <p:cond delay="225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accent2">
                <a:lumMod val="60000"/>
                <a:lumOff val="40000"/>
              </a:schemeClr>
            </a:gs>
            <a:gs pos="35000">
              <a:schemeClr val="accent1">
                <a:lumMod val="45000"/>
                <a:lumOff val="55000"/>
              </a:schemeClr>
            </a:gs>
            <a:gs pos="86000">
              <a:schemeClr val="accent1">
                <a:lumMod val="20000"/>
                <a:lumOff val="80000"/>
              </a:schemeClr>
            </a:gs>
            <a:gs pos="64000">
              <a:schemeClr val="bg1"/>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97D410-D93D-154A-84CD-1FA0D3C76B31}"/>
              </a:ext>
            </a:extLst>
          </p:cNvPr>
          <p:cNvSpPr>
            <a:spLocks noGrp="1"/>
          </p:cNvSpPr>
          <p:nvPr>
            <p:ph idx="1"/>
          </p:nvPr>
        </p:nvSpPr>
        <p:spPr>
          <a:xfrm>
            <a:off x="318655" y="401781"/>
            <a:ext cx="11623963" cy="6289963"/>
          </a:xfrm>
        </p:spPr>
        <p:txBody>
          <a:bodyPr/>
          <a:lstStyle/>
          <a:p>
            <a:pPr marL="0" indent="0" algn="ctr">
              <a:buNone/>
            </a:pPr>
            <a:r>
              <a:rPr lang="en-US" sz="9600" b="1" u="sng" dirty="0"/>
              <a:t>Proverbs 3:27 (LB)</a:t>
            </a:r>
            <a:endParaRPr lang="en-US" sz="9600" dirty="0"/>
          </a:p>
          <a:p>
            <a:pPr marL="0" indent="0" algn="ctr">
              <a:lnSpc>
                <a:spcPct val="100000"/>
              </a:lnSpc>
              <a:spcBef>
                <a:spcPts val="2800"/>
              </a:spcBef>
              <a:spcAft>
                <a:spcPts val="3000"/>
              </a:spcAft>
              <a:buNone/>
            </a:pPr>
            <a:r>
              <a:rPr lang="en-US" sz="6000" b="1" dirty="0"/>
              <a:t>Don't withhold repayment of your debts. Don't say "some other time," if you can pay now.</a:t>
            </a:r>
            <a:endParaRPr lang="en-US" sz="6000" dirty="0"/>
          </a:p>
          <a:p>
            <a:pPr marL="0" indent="0">
              <a:buNone/>
            </a:pPr>
            <a:endParaRPr lang="en-US" dirty="0"/>
          </a:p>
        </p:txBody>
      </p:sp>
    </p:spTree>
    <p:extLst>
      <p:ext uri="{BB962C8B-B14F-4D97-AF65-F5344CB8AC3E}">
        <p14:creationId xmlns:p14="http://schemas.microsoft.com/office/powerpoint/2010/main" val="264688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32B053C-77EC-4C42-BA0A-6978BC657EEA}"/>
              </a:ext>
            </a:extLst>
          </p:cNvPr>
          <p:cNvSpPr>
            <a:spLocks noGrp="1"/>
          </p:cNvSpPr>
          <p:nvPr>
            <p:ph idx="1"/>
          </p:nvPr>
        </p:nvSpPr>
        <p:spPr>
          <a:xfrm>
            <a:off x="289560" y="518160"/>
            <a:ext cx="11750040" cy="6080760"/>
          </a:xfrm>
        </p:spPr>
        <p:txBody>
          <a:bodyPr>
            <a:normAutofit fontScale="92500"/>
          </a:bodyPr>
          <a:lstStyle/>
          <a:p>
            <a:pPr marL="0" indent="0" algn="ctr">
              <a:buNone/>
            </a:pPr>
            <a:r>
              <a:rPr lang="en-US" sz="11500" b="1" dirty="0">
                <a:latin typeface="Rockwell" panose="02060603020205020403" pitchFamily="18" charset="77"/>
              </a:rPr>
              <a:t>2.  Delaying </a:t>
            </a:r>
            <a:r>
              <a:rPr lang="en-US" sz="11500" b="1" u="sng" dirty="0">
                <a:solidFill>
                  <a:srgbClr val="FF0000"/>
                </a:solidFill>
                <a:latin typeface="Rockwell" panose="02060603020205020403" pitchFamily="18" charset="77"/>
              </a:rPr>
              <a:t>PAYMENTS</a:t>
            </a:r>
            <a:r>
              <a:rPr lang="en-US" sz="11500" b="1" dirty="0">
                <a:latin typeface="Rockwell" panose="02060603020205020403" pitchFamily="18" charset="77"/>
              </a:rPr>
              <a:t> </a:t>
            </a:r>
          </a:p>
          <a:p>
            <a:pPr marL="0" indent="0" algn="ctr">
              <a:buNone/>
            </a:pPr>
            <a:r>
              <a:rPr lang="en-US" sz="11500" b="1" dirty="0">
                <a:latin typeface="Rockwell" panose="02060603020205020403" pitchFamily="18" charset="77"/>
              </a:rPr>
              <a:t>or paying the </a:t>
            </a:r>
            <a:r>
              <a:rPr lang="en-US" sz="11500" b="1" u="sng" dirty="0">
                <a:solidFill>
                  <a:srgbClr val="182DF3"/>
                </a:solidFill>
                <a:latin typeface="Rockwell" panose="02060603020205020403" pitchFamily="18" charset="77"/>
              </a:rPr>
              <a:t>MINIMUM DUE</a:t>
            </a:r>
            <a:r>
              <a:rPr lang="en-US" sz="11500" b="1" dirty="0">
                <a:solidFill>
                  <a:srgbClr val="182DF3"/>
                </a:solidFill>
                <a:latin typeface="Rockwell" panose="02060603020205020403" pitchFamily="18" charset="77"/>
              </a:rPr>
              <a:t>.  </a:t>
            </a:r>
            <a:endParaRPr lang="en-US" sz="11500" dirty="0">
              <a:solidFill>
                <a:srgbClr val="182DF3"/>
              </a:solidFill>
              <a:latin typeface="Rockwell" panose="02060603020205020403" pitchFamily="18" charset="77"/>
            </a:endParaRPr>
          </a:p>
          <a:p>
            <a:pPr marL="0" indent="0">
              <a:buNone/>
            </a:pPr>
            <a:endParaRPr lang="en-US" dirty="0"/>
          </a:p>
        </p:txBody>
      </p:sp>
    </p:spTree>
    <p:extLst>
      <p:ext uri="{BB962C8B-B14F-4D97-AF65-F5344CB8AC3E}">
        <p14:creationId xmlns:p14="http://schemas.microsoft.com/office/powerpoint/2010/main" val="98481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2C3EAC-8337-F448-8884-F53D9C2ABDF6}"/>
              </a:ext>
            </a:extLst>
          </p:cNvPr>
          <p:cNvSpPr>
            <a:spLocks noGrp="1"/>
          </p:cNvSpPr>
          <p:nvPr>
            <p:ph idx="1"/>
          </p:nvPr>
        </p:nvSpPr>
        <p:spPr>
          <a:xfrm>
            <a:off x="259080" y="335280"/>
            <a:ext cx="11734800" cy="6126480"/>
          </a:xfrm>
        </p:spPr>
        <p:txBody>
          <a:bodyPr>
            <a:normAutofit fontScale="92500" lnSpcReduction="20000"/>
          </a:bodyPr>
          <a:lstStyle/>
          <a:p>
            <a:pPr marL="1371600" indent="-1371600" algn="ctr">
              <a:buAutoNum type="arabicPeriod" startAt="3"/>
            </a:pPr>
            <a:r>
              <a:rPr lang="en-US" sz="13800" b="1" dirty="0"/>
              <a:t>Unable to</a:t>
            </a:r>
          </a:p>
          <a:p>
            <a:pPr marL="0" indent="0" algn="ctr">
              <a:buNone/>
            </a:pPr>
            <a:r>
              <a:rPr lang="en-US" sz="13800" b="1" u="sng" dirty="0">
                <a:solidFill>
                  <a:srgbClr val="FF0000"/>
                </a:solidFill>
              </a:rPr>
              <a:t>TITHE</a:t>
            </a:r>
            <a:r>
              <a:rPr lang="en-US" sz="13800" b="1" dirty="0"/>
              <a:t> </a:t>
            </a:r>
          </a:p>
          <a:p>
            <a:pPr marL="0" indent="0" algn="ctr">
              <a:buNone/>
            </a:pPr>
            <a:r>
              <a:rPr lang="en-US" sz="13800" b="1" dirty="0"/>
              <a:t>or </a:t>
            </a:r>
          </a:p>
          <a:p>
            <a:pPr marL="0" indent="0" algn="ctr">
              <a:buNone/>
            </a:pPr>
            <a:r>
              <a:rPr lang="en-US" sz="13800" b="1" u="sng" dirty="0">
                <a:solidFill>
                  <a:srgbClr val="182DF3"/>
                </a:solidFill>
              </a:rPr>
              <a:t>SAVE</a:t>
            </a:r>
            <a:r>
              <a:rPr lang="en-US" sz="13800" b="1" dirty="0">
                <a:solidFill>
                  <a:srgbClr val="182DF3"/>
                </a:solidFill>
              </a:rPr>
              <a:t>.</a:t>
            </a:r>
            <a:r>
              <a:rPr lang="en-US" sz="13800" dirty="0">
                <a:solidFill>
                  <a:srgbClr val="182DF3"/>
                </a:solidFill>
              </a:rPr>
              <a:t> </a:t>
            </a:r>
          </a:p>
        </p:txBody>
      </p:sp>
    </p:spTree>
    <p:extLst>
      <p:ext uri="{BB962C8B-B14F-4D97-AF65-F5344CB8AC3E}">
        <p14:creationId xmlns:p14="http://schemas.microsoft.com/office/powerpoint/2010/main" val="241814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E612B2C-476A-3F4C-9FB6-F47BA52E0599}"/>
              </a:ext>
            </a:extLst>
          </p:cNvPr>
          <p:cNvSpPr>
            <a:spLocks noGrp="1"/>
          </p:cNvSpPr>
          <p:nvPr>
            <p:ph idx="1"/>
          </p:nvPr>
        </p:nvSpPr>
        <p:spPr>
          <a:xfrm>
            <a:off x="243840" y="975360"/>
            <a:ext cx="11551920" cy="5501640"/>
          </a:xfrm>
        </p:spPr>
        <p:txBody>
          <a:bodyPr>
            <a:normAutofit/>
          </a:bodyPr>
          <a:lstStyle/>
          <a:p>
            <a:pPr marL="0" indent="0" algn="ctr">
              <a:buNone/>
            </a:pPr>
            <a:r>
              <a:rPr lang="en-US" sz="16600" b="1" dirty="0"/>
              <a:t>4.  Unable to </a:t>
            </a:r>
            <a:r>
              <a:rPr lang="en-US" sz="16600" b="1" u="sng" dirty="0">
                <a:solidFill>
                  <a:srgbClr val="FF0000"/>
                </a:solidFill>
              </a:rPr>
              <a:t>PAY TAXES</a:t>
            </a:r>
            <a:r>
              <a:rPr lang="en-US" sz="16600" b="1" dirty="0">
                <a:solidFill>
                  <a:srgbClr val="FF0000"/>
                </a:solidFill>
              </a:rPr>
              <a:t>.</a:t>
            </a:r>
            <a:r>
              <a:rPr lang="en-US" sz="16600" dirty="0">
                <a:solidFill>
                  <a:srgbClr val="FF0000"/>
                </a:solidFill>
              </a:rPr>
              <a:t> </a:t>
            </a:r>
          </a:p>
        </p:txBody>
      </p:sp>
    </p:spTree>
    <p:extLst>
      <p:ext uri="{BB962C8B-B14F-4D97-AF65-F5344CB8AC3E}">
        <p14:creationId xmlns:p14="http://schemas.microsoft.com/office/powerpoint/2010/main" val="112384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CA41320-300F-CE46-8712-52D8FD18665D}"/>
              </a:ext>
            </a:extLst>
          </p:cNvPr>
          <p:cNvSpPr>
            <a:spLocks noGrp="1"/>
          </p:cNvSpPr>
          <p:nvPr>
            <p:ph idx="1"/>
          </p:nvPr>
        </p:nvSpPr>
        <p:spPr>
          <a:xfrm>
            <a:off x="0" y="0"/>
            <a:ext cx="12192000" cy="6705600"/>
          </a:xfrm>
          <a:blipFill>
            <a:blip r:embed="rId2"/>
            <a:tile tx="0" ty="0" sx="100000" sy="100000" flip="none" algn="tl"/>
          </a:blipFill>
        </p:spPr>
        <p:txBody>
          <a:bodyPr>
            <a:normAutofit/>
          </a:bodyPr>
          <a:lstStyle/>
          <a:p>
            <a:pPr marL="0" indent="0" algn="ctr">
              <a:buNone/>
            </a:pPr>
            <a:endParaRPr lang="en-US" sz="8000" b="1" dirty="0"/>
          </a:p>
          <a:p>
            <a:pPr marL="0" indent="0" algn="ctr">
              <a:buNone/>
            </a:pPr>
            <a:r>
              <a:rPr lang="en-US" sz="13800" b="1" dirty="0"/>
              <a:t>5.  Extravagant </a:t>
            </a:r>
            <a:r>
              <a:rPr lang="en-US" sz="13800" b="1" u="sng" dirty="0">
                <a:solidFill>
                  <a:srgbClr val="FF0000"/>
                </a:solidFill>
              </a:rPr>
              <a:t>SPENDING</a:t>
            </a:r>
            <a:r>
              <a:rPr lang="en-US" sz="13800" b="1" dirty="0"/>
              <a:t>.</a:t>
            </a:r>
            <a:endParaRPr lang="en-US" sz="13800" dirty="0"/>
          </a:p>
        </p:txBody>
      </p:sp>
    </p:spTree>
    <p:extLst>
      <p:ext uri="{BB962C8B-B14F-4D97-AF65-F5344CB8AC3E}">
        <p14:creationId xmlns:p14="http://schemas.microsoft.com/office/powerpoint/2010/main" val="67083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B05792E-B6E2-D44B-851B-2F6AD30C74E8}"/>
              </a:ext>
            </a:extLst>
          </p:cNvPr>
          <p:cNvSpPr>
            <a:spLocks noGrp="1"/>
          </p:cNvSpPr>
          <p:nvPr>
            <p:ph idx="1"/>
          </p:nvPr>
        </p:nvSpPr>
        <p:spPr>
          <a:xfrm>
            <a:off x="0" y="0"/>
            <a:ext cx="12313920" cy="6858000"/>
          </a:xfrm>
        </p:spPr>
        <p:txBody>
          <a:bodyPr>
            <a:normAutofit lnSpcReduction="10000"/>
          </a:bodyPr>
          <a:lstStyle/>
          <a:p>
            <a:pPr marL="0" indent="0" algn="ctr">
              <a:buNone/>
            </a:pPr>
            <a:endParaRPr lang="en-US" sz="9600" b="1" dirty="0"/>
          </a:p>
          <a:p>
            <a:pPr marL="0" indent="0" algn="ctr">
              <a:buNone/>
            </a:pPr>
            <a:r>
              <a:rPr lang="en-US" sz="13800" b="1" dirty="0"/>
              <a:t>6.  Looking for </a:t>
            </a:r>
            <a:r>
              <a:rPr lang="en-US" sz="13800" b="1" u="sng" dirty="0">
                <a:solidFill>
                  <a:srgbClr val="FF0000"/>
                </a:solidFill>
              </a:rPr>
              <a:t>GET-RICH-QUICK</a:t>
            </a:r>
            <a:r>
              <a:rPr lang="en-US" sz="13800" b="1" dirty="0"/>
              <a:t> ideas. </a:t>
            </a:r>
            <a:endParaRPr lang="en-US" sz="13800" dirty="0"/>
          </a:p>
        </p:txBody>
      </p:sp>
    </p:spTree>
    <p:extLst>
      <p:ext uri="{BB962C8B-B14F-4D97-AF65-F5344CB8AC3E}">
        <p14:creationId xmlns:p14="http://schemas.microsoft.com/office/powerpoint/2010/main" val="6117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A4310-2DDA-EC49-B713-11D270FCDCB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B20FCD8-52C2-3442-AE55-A41D846713B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9492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8FFD5284-5F99-EC4C-8C5A-82088A13C757}"/>
              </a:ext>
            </a:extLst>
          </p:cNvPr>
          <p:cNvSpPr txBox="1"/>
          <p:nvPr/>
        </p:nvSpPr>
        <p:spPr>
          <a:xfrm>
            <a:off x="492369" y="562708"/>
            <a:ext cx="10902462" cy="5818272"/>
          </a:xfrm>
          <a:prstGeom prst="rect">
            <a:avLst/>
          </a:prstGeom>
          <a:solidFill>
            <a:schemeClr val="bg1">
              <a:alpha val="27000"/>
            </a:schemeClr>
          </a:solidFill>
          <a:ln w="41275" cmpd="tri">
            <a:solidFill>
              <a:srgbClr val="182DF3">
                <a:alpha val="21000"/>
              </a:srgbClr>
            </a:solidFill>
          </a:ln>
        </p:spPr>
        <p:txBody>
          <a:bodyPr wrap="square" rtlCol="0">
            <a:spAutoFit/>
          </a:bodyPr>
          <a:lstStyle/>
          <a:p>
            <a:endParaRPr lang="en-US" dirty="0"/>
          </a:p>
        </p:txBody>
      </p:sp>
      <p:sp>
        <p:nvSpPr>
          <p:cNvPr id="8" name="TextBox 7">
            <a:extLst>
              <a:ext uri="{FF2B5EF4-FFF2-40B4-BE49-F238E27FC236}">
                <a16:creationId xmlns="" xmlns:a16="http://schemas.microsoft.com/office/drawing/2014/main" id="{252D4A9F-DEBF-EA49-95CD-F1A5F7C4FE2C}"/>
              </a:ext>
            </a:extLst>
          </p:cNvPr>
          <p:cNvSpPr txBox="1"/>
          <p:nvPr/>
        </p:nvSpPr>
        <p:spPr>
          <a:xfrm>
            <a:off x="492369" y="660788"/>
            <a:ext cx="10902462" cy="1569660"/>
          </a:xfrm>
          <a:prstGeom prst="rect">
            <a:avLst/>
          </a:prstGeom>
          <a:noFill/>
        </p:spPr>
        <p:txBody>
          <a:bodyPr wrap="square" rtlCol="0">
            <a:spAutoFit/>
          </a:bodyPr>
          <a:lstStyle/>
          <a:p>
            <a:pPr algn="ctr"/>
            <a:r>
              <a:rPr lang="en-US" sz="9600" dirty="0">
                <a:latin typeface="Brim Narrow Combined 3" pitchFamily="2" charset="77"/>
              </a:rPr>
              <a:t>WELCOME TO </a:t>
            </a:r>
          </a:p>
        </p:txBody>
      </p:sp>
      <p:pic>
        <p:nvPicPr>
          <p:cNvPr id="11" name="Picture 10">
            <a:extLst>
              <a:ext uri="{FF2B5EF4-FFF2-40B4-BE49-F238E27FC236}">
                <a16:creationId xmlns="" xmlns:a16="http://schemas.microsoft.com/office/drawing/2014/main" id="{B79A21FE-0D45-8A4A-9335-4F5681DEAB53}"/>
              </a:ext>
            </a:extLst>
          </p:cNvPr>
          <p:cNvPicPr>
            <a:picLocks noChangeAspect="1"/>
          </p:cNvPicPr>
          <p:nvPr/>
        </p:nvPicPr>
        <p:blipFill>
          <a:blip r:embed="rId2"/>
          <a:stretch>
            <a:fillRect/>
          </a:stretch>
        </p:blipFill>
        <p:spPr>
          <a:xfrm>
            <a:off x="1761067" y="2341227"/>
            <a:ext cx="8696678" cy="3533934"/>
          </a:xfrm>
          <a:prstGeom prst="rect">
            <a:avLst/>
          </a:prstGeom>
        </p:spPr>
      </p:pic>
      <p:sp>
        <p:nvSpPr>
          <p:cNvPr id="12" name="TextBox 11">
            <a:extLst>
              <a:ext uri="{FF2B5EF4-FFF2-40B4-BE49-F238E27FC236}">
                <a16:creationId xmlns="" xmlns:a16="http://schemas.microsoft.com/office/drawing/2014/main" id="{3B450F69-FD19-6042-8E75-DA6824CF4CAE}"/>
              </a:ext>
            </a:extLst>
          </p:cNvPr>
          <p:cNvSpPr txBox="1"/>
          <p:nvPr/>
        </p:nvSpPr>
        <p:spPr>
          <a:xfrm>
            <a:off x="101599" y="6380980"/>
            <a:ext cx="11914189" cy="369332"/>
          </a:xfrm>
          <a:prstGeom prst="rect">
            <a:avLst/>
          </a:prstGeom>
          <a:noFill/>
        </p:spPr>
        <p:txBody>
          <a:bodyPr wrap="square" rtlCol="0">
            <a:spAutoFit/>
          </a:bodyPr>
          <a:lstStyle/>
          <a:p>
            <a:fld id="{170F2D0D-E774-3440-A6DD-69BDB60444A9}" type="slidenum">
              <a:rPr lang="en-US" smtClean="0"/>
              <a:t>18</a:t>
            </a:fld>
            <a:endParaRPr lang="en-US" dirty="0"/>
          </a:p>
        </p:txBody>
      </p:sp>
      <p:pic>
        <p:nvPicPr>
          <p:cNvPr id="13" name="Picture 12">
            <a:extLst>
              <a:ext uri="{FF2B5EF4-FFF2-40B4-BE49-F238E27FC236}">
                <a16:creationId xmlns="" xmlns:a16="http://schemas.microsoft.com/office/drawing/2014/main" id="{40D45E63-7567-8145-A7E1-EEB2272966C9}"/>
              </a:ext>
            </a:extLst>
          </p:cNvPr>
          <p:cNvPicPr>
            <a:picLocks noChangeAspect="1"/>
          </p:cNvPicPr>
          <p:nvPr/>
        </p:nvPicPr>
        <p:blipFill>
          <a:blip r:embed="rId2"/>
          <a:stretch>
            <a:fillRect/>
          </a:stretch>
        </p:blipFill>
        <p:spPr>
          <a:xfrm>
            <a:off x="1761066" y="2230448"/>
            <a:ext cx="8696678" cy="3533934"/>
          </a:xfrm>
          <a:prstGeom prst="rect">
            <a:avLst/>
          </a:prstGeom>
        </p:spPr>
      </p:pic>
    </p:spTree>
    <p:extLst>
      <p:ext uri="{BB962C8B-B14F-4D97-AF65-F5344CB8AC3E}">
        <p14:creationId xmlns:p14="http://schemas.microsoft.com/office/powerpoint/2010/main" val="395620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21D7E-3354-6143-9812-8A07E2571AE8}"/>
              </a:ext>
            </a:extLst>
          </p:cNvPr>
          <p:cNvSpPr>
            <a:spLocks noGrp="1"/>
          </p:cNvSpPr>
          <p:nvPr>
            <p:ph type="title"/>
          </p:nvPr>
        </p:nvSpPr>
        <p:spPr/>
        <p:txBody>
          <a:bodyPr/>
          <a:lstStyle/>
          <a:p>
            <a:endParaRPr lang="en-US"/>
          </a:p>
        </p:txBody>
      </p:sp>
      <p:pic>
        <p:nvPicPr>
          <p:cNvPr id="16" name="Content Placeholder 8">
            <a:extLst>
              <a:ext uri="{FF2B5EF4-FFF2-40B4-BE49-F238E27FC236}">
                <a16:creationId xmlns="" xmlns:a16="http://schemas.microsoft.com/office/drawing/2014/main" id="{0E4790E1-D5FE-A147-BFC0-486ADBB80FBA}"/>
              </a:ext>
            </a:extLst>
          </p:cNvPr>
          <p:cNvPicPr>
            <a:picLocks noChangeAspect="1"/>
          </p:cNvPicPr>
          <p:nvPr/>
        </p:nvPicPr>
        <p:blipFill>
          <a:blip r:embed="rId2">
            <a:alphaModFix/>
            <a:extLst>
              <a:ext uri="{BEBA8EAE-BF5A-486C-A8C5-ECC9F3942E4B}">
                <a14:imgProps xmlns:a14="http://schemas.microsoft.com/office/drawing/2010/main">
                  <a14:imgLayer>
                    <a14:imgEffect>
                      <a14:colorTemperature colorTemp="11500"/>
                    </a14:imgEffect>
                    <a14:imgEffect>
                      <a14:saturation sat="188000"/>
                    </a14:imgEffect>
                  </a14:imgLayer>
                </a14:imgProps>
              </a:ext>
            </a:extLst>
          </a:blip>
          <a:stretch>
            <a:fillRect/>
          </a:stretch>
        </p:blipFill>
        <p:spPr>
          <a:xfrm>
            <a:off x="0" y="0"/>
            <a:ext cx="12498059" cy="6858000"/>
          </a:xfrm>
          <a:prstGeom prst="rect">
            <a:avLst/>
          </a:prstGeom>
        </p:spPr>
      </p:pic>
      <p:pic>
        <p:nvPicPr>
          <p:cNvPr id="17" name="Picture 16">
            <a:extLst>
              <a:ext uri="{FF2B5EF4-FFF2-40B4-BE49-F238E27FC236}">
                <a16:creationId xmlns="" xmlns:a16="http://schemas.microsoft.com/office/drawing/2014/main" id="{DF7B191F-9F57-C844-81BF-5947168CDEC4}"/>
              </a:ext>
            </a:extLst>
          </p:cNvPr>
          <p:cNvPicPr>
            <a:picLocks noChangeAspect="1"/>
          </p:cNvPicPr>
          <p:nvPr/>
        </p:nvPicPr>
        <p:blipFill>
          <a:blip r:embed="rId3"/>
          <a:stretch>
            <a:fillRect/>
          </a:stretch>
        </p:blipFill>
        <p:spPr>
          <a:xfrm>
            <a:off x="3945371" y="5043055"/>
            <a:ext cx="4301258" cy="1867694"/>
          </a:xfrm>
          <a:prstGeom prst="rect">
            <a:avLst/>
          </a:prstGeom>
        </p:spPr>
      </p:pic>
    </p:spTree>
    <p:extLst>
      <p:ext uri="{BB962C8B-B14F-4D97-AF65-F5344CB8AC3E}">
        <p14:creationId xmlns:p14="http://schemas.microsoft.com/office/powerpoint/2010/main" val="30462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2750" fill="hold"/>
                                        <p:tgtEl>
                                          <p:spTgt spid="17"/>
                                        </p:tgtEl>
                                        <p:attrNameLst>
                                          <p:attrName>ppt_w</p:attrName>
                                        </p:attrNameLst>
                                      </p:cBhvr>
                                      <p:tavLst>
                                        <p:tav tm="0">
                                          <p:val>
                                            <p:fltVal val="0"/>
                                          </p:val>
                                        </p:tav>
                                        <p:tav tm="100000">
                                          <p:val>
                                            <p:strVal val="#ppt_w"/>
                                          </p:val>
                                        </p:tav>
                                      </p:tavLst>
                                    </p:anim>
                                    <p:anim calcmode="lin" valueType="num">
                                      <p:cBhvr>
                                        <p:cTn id="15" dur="2750" fill="hold"/>
                                        <p:tgtEl>
                                          <p:spTgt spid="17"/>
                                        </p:tgtEl>
                                        <p:attrNameLst>
                                          <p:attrName>ppt_h</p:attrName>
                                        </p:attrNameLst>
                                      </p:cBhvr>
                                      <p:tavLst>
                                        <p:tav tm="0">
                                          <p:val>
                                            <p:fltVal val="0"/>
                                          </p:val>
                                        </p:tav>
                                        <p:tav tm="100000">
                                          <p:val>
                                            <p:strVal val="#ppt_h"/>
                                          </p:val>
                                        </p:tav>
                                      </p:tavLst>
                                    </p:anim>
                                    <p:anim calcmode="lin" valueType="num">
                                      <p:cBhvr>
                                        <p:cTn id="16" dur="2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17" dur="2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21D7E-3354-6143-9812-8A07E2571AE8}"/>
              </a:ext>
            </a:extLst>
          </p:cNvPr>
          <p:cNvSpPr>
            <a:spLocks noGrp="1"/>
          </p:cNvSpPr>
          <p:nvPr>
            <p:ph type="title"/>
          </p:nvPr>
        </p:nvSpPr>
        <p:spPr/>
        <p:txBody>
          <a:bodyPr/>
          <a:lstStyle/>
          <a:p>
            <a:endParaRPr lang="en-US"/>
          </a:p>
        </p:txBody>
      </p:sp>
      <p:pic>
        <p:nvPicPr>
          <p:cNvPr id="16" name="Content Placeholder 8">
            <a:extLst>
              <a:ext uri="{FF2B5EF4-FFF2-40B4-BE49-F238E27FC236}">
                <a16:creationId xmlns="" xmlns:a16="http://schemas.microsoft.com/office/drawing/2014/main" id="{0E4790E1-D5FE-A147-BFC0-486ADBB80FBA}"/>
              </a:ext>
            </a:extLst>
          </p:cNvPr>
          <p:cNvPicPr>
            <a:picLocks noChangeAspect="1"/>
          </p:cNvPicPr>
          <p:nvPr/>
        </p:nvPicPr>
        <p:blipFill>
          <a:blip r:embed="rId2">
            <a:alphaModFix/>
            <a:extLst>
              <a:ext uri="{BEBA8EAE-BF5A-486C-A8C5-ECC9F3942E4B}">
                <a14:imgProps xmlns:a14="http://schemas.microsoft.com/office/drawing/2010/main">
                  <a14:imgLayer>
                    <a14:imgEffect>
                      <a14:colorTemperature colorTemp="11500"/>
                    </a14:imgEffect>
                    <a14:imgEffect>
                      <a14:saturation sat="188000"/>
                    </a14:imgEffect>
                  </a14:imgLayer>
                </a14:imgProps>
              </a:ext>
            </a:extLst>
          </a:blip>
          <a:stretch>
            <a:fillRect/>
          </a:stretch>
        </p:blipFill>
        <p:spPr>
          <a:xfrm>
            <a:off x="23882" y="0"/>
            <a:ext cx="12498059" cy="6456218"/>
          </a:xfrm>
          <a:prstGeom prst="rect">
            <a:avLst/>
          </a:prstGeom>
        </p:spPr>
      </p:pic>
      <p:pic>
        <p:nvPicPr>
          <p:cNvPr id="17" name="Picture 16">
            <a:extLst>
              <a:ext uri="{FF2B5EF4-FFF2-40B4-BE49-F238E27FC236}">
                <a16:creationId xmlns="" xmlns:a16="http://schemas.microsoft.com/office/drawing/2014/main" id="{DF7B191F-9F57-C844-81BF-5947168CDEC4}"/>
              </a:ext>
            </a:extLst>
          </p:cNvPr>
          <p:cNvPicPr>
            <a:picLocks noChangeAspect="1"/>
          </p:cNvPicPr>
          <p:nvPr/>
        </p:nvPicPr>
        <p:blipFill>
          <a:blip r:embed="rId3"/>
          <a:stretch>
            <a:fillRect/>
          </a:stretch>
        </p:blipFill>
        <p:spPr>
          <a:xfrm>
            <a:off x="3945371" y="5043055"/>
            <a:ext cx="4301258" cy="1867694"/>
          </a:xfrm>
          <a:prstGeom prst="rect">
            <a:avLst/>
          </a:prstGeom>
        </p:spPr>
      </p:pic>
    </p:spTree>
    <p:extLst>
      <p:ext uri="{BB962C8B-B14F-4D97-AF65-F5344CB8AC3E}">
        <p14:creationId xmlns:p14="http://schemas.microsoft.com/office/powerpoint/2010/main" val="13147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2750" fill="hold"/>
                                        <p:tgtEl>
                                          <p:spTgt spid="17"/>
                                        </p:tgtEl>
                                        <p:attrNameLst>
                                          <p:attrName>ppt_w</p:attrName>
                                        </p:attrNameLst>
                                      </p:cBhvr>
                                      <p:tavLst>
                                        <p:tav tm="0">
                                          <p:val>
                                            <p:fltVal val="0"/>
                                          </p:val>
                                        </p:tav>
                                        <p:tav tm="100000">
                                          <p:val>
                                            <p:strVal val="#ppt_w"/>
                                          </p:val>
                                        </p:tav>
                                      </p:tavLst>
                                    </p:anim>
                                    <p:anim calcmode="lin" valueType="num">
                                      <p:cBhvr>
                                        <p:cTn id="15" dur="2750" fill="hold"/>
                                        <p:tgtEl>
                                          <p:spTgt spid="17"/>
                                        </p:tgtEl>
                                        <p:attrNameLst>
                                          <p:attrName>ppt_h</p:attrName>
                                        </p:attrNameLst>
                                      </p:cBhvr>
                                      <p:tavLst>
                                        <p:tav tm="0">
                                          <p:val>
                                            <p:fltVal val="0"/>
                                          </p:val>
                                        </p:tav>
                                        <p:tav tm="100000">
                                          <p:val>
                                            <p:strVal val="#ppt_h"/>
                                          </p:val>
                                        </p:tav>
                                      </p:tavLst>
                                    </p:anim>
                                    <p:anim calcmode="lin" valueType="num">
                                      <p:cBhvr>
                                        <p:cTn id="16" dur="2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17" dur="2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CF9DBE7F-B2D8-184C-827E-286A81B42C55}"/>
              </a:ext>
            </a:extLst>
          </p:cNvPr>
          <p:cNvPicPr>
            <a:picLocks noGrp="1" noChangeAspect="1"/>
          </p:cNvPicPr>
          <p:nvPr>
            <p:ph idx="1"/>
          </p:nvPr>
        </p:nvPicPr>
        <p:blipFill>
          <a:blip r:embed="rId2"/>
          <a:stretch>
            <a:fillRect/>
          </a:stretch>
        </p:blipFill>
        <p:spPr>
          <a:xfrm>
            <a:off x="0" y="0"/>
            <a:ext cx="12192000" cy="4807414"/>
          </a:xfrm>
        </p:spPr>
      </p:pic>
      <p:pic>
        <p:nvPicPr>
          <p:cNvPr id="7" name="Picture 6">
            <a:extLst>
              <a:ext uri="{FF2B5EF4-FFF2-40B4-BE49-F238E27FC236}">
                <a16:creationId xmlns="" xmlns:a16="http://schemas.microsoft.com/office/drawing/2014/main" id="{B37A6B6A-3CD2-5149-8A8F-75E955FA1A94}"/>
              </a:ext>
            </a:extLst>
          </p:cNvPr>
          <p:cNvPicPr>
            <a:picLocks noChangeAspect="1"/>
          </p:cNvPicPr>
          <p:nvPr/>
        </p:nvPicPr>
        <p:blipFill rotWithShape="1">
          <a:blip r:embed="rId3"/>
          <a:srcRect l="1" t="25998" r="885" b="14911"/>
          <a:stretch/>
        </p:blipFill>
        <p:spPr>
          <a:xfrm>
            <a:off x="0" y="3962400"/>
            <a:ext cx="12192000" cy="2895599"/>
          </a:xfrm>
          <a:prstGeom prst="rect">
            <a:avLst/>
          </a:prstGeom>
        </p:spPr>
      </p:pic>
    </p:spTree>
    <p:extLst>
      <p:ext uri="{BB962C8B-B14F-4D97-AF65-F5344CB8AC3E}">
        <p14:creationId xmlns:p14="http://schemas.microsoft.com/office/powerpoint/2010/main" val="4668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par>
                                <p:cTn id="15" presetID="5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7"/>
                                        </p:tgtEl>
                                        <p:attrNameLst>
                                          <p:attrName>ppt_x</p:attrName>
                                          <p:attrName>ppt_y</p:attrName>
                                        </p:attrNameLst>
                                      </p:cBhvr>
                                    </p:animMotion>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2DF3"/>
            </a:gs>
            <a:gs pos="74000">
              <a:schemeClr val="accent6">
                <a:lumMod val="50000"/>
              </a:schemeClr>
            </a:gs>
            <a:gs pos="83000">
              <a:srgbClr val="002060"/>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3283C6-3399-E442-9466-C32AF7C6E688}"/>
              </a:ext>
            </a:extLst>
          </p:cNvPr>
          <p:cNvSpPr>
            <a:spLocks noGrp="1"/>
          </p:cNvSpPr>
          <p:nvPr>
            <p:ph idx="1"/>
          </p:nvPr>
        </p:nvSpPr>
        <p:spPr>
          <a:xfrm>
            <a:off x="263236" y="277092"/>
            <a:ext cx="11582400" cy="6234544"/>
          </a:xfrm>
        </p:spPr>
        <p:txBody>
          <a:bodyPr/>
          <a:lstStyle/>
          <a:p>
            <a:pPr marL="0" indent="0">
              <a:buNone/>
            </a:pPr>
            <a:r>
              <a:rPr lang="en-US" b="1" cap="all" dirty="0"/>
              <a:t> </a:t>
            </a:r>
            <a:endParaRPr lang="en-US" cap="all" dirty="0"/>
          </a:p>
        </p:txBody>
      </p:sp>
      <p:sp useBgFill="1">
        <p:nvSpPr>
          <p:cNvPr id="4" name="Rectangle 3">
            <a:extLst>
              <a:ext uri="{FF2B5EF4-FFF2-40B4-BE49-F238E27FC236}">
                <a16:creationId xmlns="" xmlns:a16="http://schemas.microsoft.com/office/drawing/2014/main" id="{5A32201C-ED19-0F42-AADA-5F440C8FD62A}"/>
              </a:ext>
            </a:extLst>
          </p:cNvPr>
          <p:cNvSpPr/>
          <p:nvPr/>
        </p:nvSpPr>
        <p:spPr>
          <a:xfrm>
            <a:off x="263236" y="1524000"/>
            <a:ext cx="11582400" cy="4401205"/>
          </a:xfrm>
          <a:prstGeom prst="rect">
            <a:avLst/>
          </a:prstGeom>
        </p:spPr>
        <p:txBody>
          <a:bodyPr wrap="square" lIns="91440" tIns="45720" rIns="91440" bIns="45720">
            <a:spAutoFit/>
          </a:bodyPr>
          <a:lstStyle/>
          <a:p>
            <a:pPr algn="ctr"/>
            <a:r>
              <a:rPr lang="en-US" sz="14000" b="1" cap="all"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Phosphate Solid" panose="02000506050000020004" pitchFamily="2" charset="77"/>
                <a:cs typeface="Phosphate Solid" panose="02000506050000020004" pitchFamily="2" charset="77"/>
              </a:rPr>
              <a:t>Why is debt a trap? </a:t>
            </a:r>
          </a:p>
        </p:txBody>
      </p:sp>
    </p:spTree>
    <p:extLst>
      <p:ext uri="{BB962C8B-B14F-4D97-AF65-F5344CB8AC3E}">
        <p14:creationId xmlns:p14="http://schemas.microsoft.com/office/powerpoint/2010/main" val="5905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29AD4FE-9BDB-8443-9079-72F046D3C856}"/>
              </a:ext>
            </a:extLst>
          </p:cNvPr>
          <p:cNvSpPr>
            <a:spLocks noGrp="1"/>
          </p:cNvSpPr>
          <p:nvPr>
            <p:ph idx="1"/>
          </p:nvPr>
        </p:nvSpPr>
        <p:spPr>
          <a:xfrm>
            <a:off x="0" y="457200"/>
            <a:ext cx="5347855" cy="5719763"/>
          </a:xfrm>
        </p:spPr>
        <p:txBody>
          <a:bodyPr>
            <a:noAutofit/>
          </a:bodyPr>
          <a:lstStyle/>
          <a:p>
            <a:pPr marL="0" indent="0" algn="ctr">
              <a:spcBef>
                <a:spcPts val="2800"/>
              </a:spcBef>
              <a:spcAft>
                <a:spcPts val="600"/>
              </a:spcAft>
              <a:buNone/>
            </a:pPr>
            <a:r>
              <a:rPr lang="en-US" sz="5400" b="1" u="sng" dirty="0">
                <a:solidFill>
                  <a:srgbClr val="182DF3"/>
                </a:solidFill>
                <a:latin typeface="Big Caslon Medium" panose="02000603090000020003" pitchFamily="2" charset="-79"/>
                <a:cs typeface="Big Caslon Medium" panose="02000603090000020003" pitchFamily="2" charset="-79"/>
              </a:rPr>
              <a:t>Proverbs 22:7</a:t>
            </a:r>
          </a:p>
          <a:p>
            <a:pPr marL="0" indent="0" algn="ctr">
              <a:spcBef>
                <a:spcPts val="2800"/>
              </a:spcBef>
              <a:spcAft>
                <a:spcPts val="2400"/>
              </a:spcAft>
              <a:buNone/>
            </a:pPr>
            <a:r>
              <a:rPr lang="en-US" sz="5400" b="1" dirty="0">
                <a:solidFill>
                  <a:srgbClr val="182DF3"/>
                </a:solidFill>
                <a:latin typeface="Big Caslon Medium" panose="02000603090000020003" pitchFamily="2" charset="-79"/>
                <a:cs typeface="Big Caslon Medium" panose="02000603090000020003" pitchFamily="2" charset="-79"/>
              </a:rPr>
              <a:t>The rich </a:t>
            </a:r>
            <a:r>
              <a:rPr lang="en-US" sz="5400" b="1" dirty="0" err="1">
                <a:solidFill>
                  <a:srgbClr val="182DF3"/>
                </a:solidFill>
                <a:latin typeface="Big Caslon Medium" panose="02000603090000020003" pitchFamily="2" charset="-79"/>
                <a:cs typeface="Big Caslon Medium" panose="02000603090000020003" pitchFamily="2" charset="-79"/>
              </a:rPr>
              <a:t>ruleth</a:t>
            </a:r>
            <a:r>
              <a:rPr lang="en-US" sz="5400" b="1" dirty="0">
                <a:solidFill>
                  <a:srgbClr val="182DF3"/>
                </a:solidFill>
                <a:latin typeface="Big Caslon Medium" panose="02000603090000020003" pitchFamily="2" charset="-79"/>
                <a:cs typeface="Big Caslon Medium" panose="02000603090000020003" pitchFamily="2" charset="-79"/>
              </a:rPr>
              <a:t> over the poor, and the borrower is servant to the lender.</a:t>
            </a:r>
          </a:p>
          <a:p>
            <a:pPr marL="0" indent="0">
              <a:spcBef>
                <a:spcPts val="2800"/>
              </a:spcBef>
              <a:spcAft>
                <a:spcPts val="2400"/>
              </a:spcAft>
              <a:buNone/>
            </a:pPr>
            <a:r>
              <a:rPr lang="en-US" sz="8800" dirty="0">
                <a:latin typeface="Big Caslon Medium" panose="02000603090000020003" pitchFamily="2" charset="-79"/>
                <a:cs typeface="Big Caslon Medium" panose="02000603090000020003" pitchFamily="2" charset="-79"/>
              </a:rPr>
              <a:t/>
            </a:r>
            <a:br>
              <a:rPr lang="en-US" sz="8800" dirty="0">
                <a:latin typeface="Big Caslon Medium" panose="02000603090000020003" pitchFamily="2" charset="-79"/>
                <a:cs typeface="Big Caslon Medium" panose="02000603090000020003" pitchFamily="2" charset="-79"/>
              </a:rPr>
            </a:br>
            <a:endParaRPr lang="en-US" sz="8800" dirty="0">
              <a:latin typeface="Big Caslon Medium" panose="02000603090000020003" pitchFamily="2" charset="-79"/>
              <a:cs typeface="Big Caslon Medium" panose="02000603090000020003" pitchFamily="2" charset="-79"/>
            </a:endParaRPr>
          </a:p>
        </p:txBody>
      </p:sp>
      <p:pic>
        <p:nvPicPr>
          <p:cNvPr id="8" name="Picture 7">
            <a:extLst>
              <a:ext uri="{FF2B5EF4-FFF2-40B4-BE49-F238E27FC236}">
                <a16:creationId xmlns="" xmlns:a16="http://schemas.microsoft.com/office/drawing/2014/main" id="{742D4271-A9B2-754A-B6CE-676A45BBD2E3}"/>
              </a:ext>
            </a:extLst>
          </p:cNvPr>
          <p:cNvPicPr>
            <a:picLocks noChangeAspect="1"/>
          </p:cNvPicPr>
          <p:nvPr/>
        </p:nvPicPr>
        <p:blipFill>
          <a:blip r:embed="rId2"/>
          <a:stretch>
            <a:fillRect/>
          </a:stretch>
        </p:blipFill>
        <p:spPr>
          <a:xfrm>
            <a:off x="5347855" y="344199"/>
            <a:ext cx="6733308" cy="5832764"/>
          </a:xfrm>
          <a:prstGeom prst="rect">
            <a:avLst/>
          </a:prstGeom>
        </p:spPr>
      </p:pic>
    </p:spTree>
    <p:extLst>
      <p:ext uri="{BB962C8B-B14F-4D97-AF65-F5344CB8AC3E}">
        <p14:creationId xmlns:p14="http://schemas.microsoft.com/office/powerpoint/2010/main" val="17812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5604593-6F44-0448-A1F3-0AAB8EAB8A4A}"/>
              </a:ext>
            </a:extLst>
          </p:cNvPr>
          <p:cNvSpPr>
            <a:spLocks noGrp="1"/>
          </p:cNvSpPr>
          <p:nvPr>
            <p:ph idx="1"/>
          </p:nvPr>
        </p:nvSpPr>
        <p:spPr>
          <a:xfrm>
            <a:off x="166255" y="235526"/>
            <a:ext cx="11804072" cy="6414655"/>
          </a:xfrm>
        </p:spPr>
        <p:txBody>
          <a:bodyPr>
            <a:normAutofit/>
          </a:bodyPr>
          <a:lstStyle/>
          <a:p>
            <a:pPr marL="0" indent="0" algn="ctr">
              <a:buNone/>
            </a:pPr>
            <a:r>
              <a:rPr lang="en-US" sz="13800" b="1" dirty="0"/>
              <a:t> </a:t>
            </a:r>
            <a:r>
              <a:rPr lang="en-US" sz="9600" b="1" dirty="0">
                <a:latin typeface="Gill Sans Ultra Bold" panose="020B0A02020104020203" pitchFamily="34" charset="77"/>
                <a:cs typeface="Blenny Black" panose="020B0A04070902030204" pitchFamily="34" charset="-34"/>
              </a:rPr>
              <a:t>Living on </a:t>
            </a:r>
            <a:r>
              <a:rPr lang="en-US" sz="9600" b="1" u="sng" dirty="0">
                <a:solidFill>
                  <a:srgbClr val="FF0000"/>
                </a:solidFill>
                <a:latin typeface="Gill Sans Ultra Bold" panose="020B0A02020104020203" pitchFamily="34" charset="77"/>
                <a:cs typeface="Blenny Black" panose="020B0A04070902030204" pitchFamily="34" charset="-34"/>
              </a:rPr>
              <a:t>CREDIT</a:t>
            </a:r>
            <a:r>
              <a:rPr lang="en-US" sz="9600" b="1" dirty="0">
                <a:latin typeface="Gill Sans Ultra Bold" panose="020B0A02020104020203" pitchFamily="34" charset="77"/>
                <a:cs typeface="Blenny Black" panose="020B0A04070902030204" pitchFamily="34" charset="-34"/>
              </a:rPr>
              <a:t> </a:t>
            </a:r>
          </a:p>
          <a:p>
            <a:pPr marL="0" indent="0" algn="ctr">
              <a:buNone/>
            </a:pPr>
            <a:r>
              <a:rPr lang="en-US" sz="9600" b="1" dirty="0">
                <a:latin typeface="Gill Sans Ultra Bold" panose="020B0A02020104020203" pitchFamily="34" charset="77"/>
                <a:cs typeface="Blenny Black" panose="020B0A04070902030204" pitchFamily="34" charset="-34"/>
              </a:rPr>
              <a:t>instead of </a:t>
            </a:r>
            <a:r>
              <a:rPr lang="en-US" sz="9600" b="1" u="sng" dirty="0">
                <a:solidFill>
                  <a:srgbClr val="33E6F3"/>
                </a:solidFill>
                <a:latin typeface="Gill Sans Ultra Bold" panose="020B0A02020104020203" pitchFamily="34" charset="77"/>
                <a:cs typeface="Blenny Black" panose="020B0A04070902030204" pitchFamily="34" charset="-34"/>
              </a:rPr>
              <a:t>PAYING CASH</a:t>
            </a:r>
            <a:r>
              <a:rPr lang="en-US" sz="9600" b="1" dirty="0">
                <a:latin typeface="Gill Sans Ultra Bold" panose="020B0A02020104020203" pitchFamily="34" charset="77"/>
                <a:cs typeface="Blenny Black" panose="020B0A04070902030204" pitchFamily="34" charset="-34"/>
              </a:rPr>
              <a:t>.</a:t>
            </a:r>
            <a:endParaRPr lang="en-US" sz="9600" dirty="0">
              <a:latin typeface="Gill Sans Ultra Bold" panose="020B0A02020104020203" pitchFamily="34" charset="77"/>
              <a:cs typeface="Blenny Black" panose="020B0A04070902030204" pitchFamily="34" charset="-34"/>
            </a:endParaRPr>
          </a:p>
          <a:p>
            <a:pPr marL="0" indent="0">
              <a:buNone/>
            </a:pPr>
            <a:endParaRPr lang="en-US" dirty="0"/>
          </a:p>
        </p:txBody>
      </p:sp>
    </p:spTree>
    <p:extLst>
      <p:ext uri="{BB962C8B-B14F-4D97-AF65-F5344CB8AC3E}">
        <p14:creationId xmlns:p14="http://schemas.microsoft.com/office/powerpoint/2010/main" val="39671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250"/>
                                        <p:tgtEl>
                                          <p:spTgt spid="3">
                                            <p:txEl>
                                              <p:pRg st="0" end="0"/>
                                            </p:txEl>
                                          </p:spTgt>
                                        </p:tgtEl>
                                      </p:cBhvr>
                                    </p:animEffect>
                                  </p:childTnLst>
                                </p:cTn>
                              </p:par>
                            </p:childTnLst>
                          </p:cTn>
                        </p:par>
                        <p:par>
                          <p:cTn id="8" fill="hold">
                            <p:stCondLst>
                              <p:cond delay="225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4178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32B053C-77EC-4C42-BA0A-6978BC657EEA}"/>
              </a:ext>
            </a:extLst>
          </p:cNvPr>
          <p:cNvSpPr>
            <a:spLocks noGrp="1"/>
          </p:cNvSpPr>
          <p:nvPr>
            <p:ph idx="1"/>
          </p:nvPr>
        </p:nvSpPr>
        <p:spPr>
          <a:xfrm>
            <a:off x="289560" y="518160"/>
            <a:ext cx="11750040" cy="6080760"/>
          </a:xfrm>
        </p:spPr>
        <p:txBody>
          <a:bodyPr>
            <a:normAutofit fontScale="92500"/>
          </a:bodyPr>
          <a:lstStyle/>
          <a:p>
            <a:pPr marL="0" indent="0" algn="ctr">
              <a:buNone/>
            </a:pPr>
            <a:r>
              <a:rPr lang="en-US" sz="11500" b="1" dirty="0">
                <a:latin typeface="Rockwell" panose="02060603020205020403" pitchFamily="18" charset="77"/>
              </a:rPr>
              <a:t>2.  Delaying </a:t>
            </a:r>
            <a:r>
              <a:rPr lang="en-US" sz="11500" b="1" u="sng" dirty="0">
                <a:solidFill>
                  <a:srgbClr val="FF0000"/>
                </a:solidFill>
                <a:latin typeface="Rockwell" panose="02060603020205020403" pitchFamily="18" charset="77"/>
              </a:rPr>
              <a:t>PAYMENTS</a:t>
            </a:r>
            <a:r>
              <a:rPr lang="en-US" sz="11500" b="1" dirty="0">
                <a:latin typeface="Rockwell" panose="02060603020205020403" pitchFamily="18" charset="77"/>
              </a:rPr>
              <a:t> </a:t>
            </a:r>
          </a:p>
          <a:p>
            <a:pPr marL="0" indent="0" algn="ctr">
              <a:buNone/>
            </a:pPr>
            <a:r>
              <a:rPr lang="en-US" sz="11500" b="1" dirty="0">
                <a:latin typeface="Rockwell" panose="02060603020205020403" pitchFamily="18" charset="77"/>
              </a:rPr>
              <a:t>or paying the </a:t>
            </a:r>
            <a:r>
              <a:rPr lang="en-US" sz="11500" b="1" u="sng" dirty="0">
                <a:solidFill>
                  <a:srgbClr val="182DF3"/>
                </a:solidFill>
                <a:latin typeface="Rockwell" panose="02060603020205020403" pitchFamily="18" charset="77"/>
              </a:rPr>
              <a:t>MINIMUM DUE</a:t>
            </a:r>
            <a:r>
              <a:rPr lang="en-US" sz="11500" b="1" dirty="0">
                <a:solidFill>
                  <a:srgbClr val="182DF3"/>
                </a:solidFill>
                <a:latin typeface="Rockwell" panose="02060603020205020403" pitchFamily="18" charset="77"/>
              </a:rPr>
              <a:t>.  </a:t>
            </a:r>
            <a:endParaRPr lang="en-US" sz="11500" dirty="0">
              <a:solidFill>
                <a:srgbClr val="182DF3"/>
              </a:solidFill>
              <a:latin typeface="Rockwell" panose="02060603020205020403" pitchFamily="18" charset="77"/>
            </a:endParaRPr>
          </a:p>
          <a:p>
            <a:pPr marL="0" indent="0">
              <a:buNone/>
            </a:pPr>
            <a:endParaRPr lang="en-US" dirty="0"/>
          </a:p>
        </p:txBody>
      </p:sp>
    </p:spTree>
    <p:extLst>
      <p:ext uri="{BB962C8B-B14F-4D97-AF65-F5344CB8AC3E}">
        <p14:creationId xmlns:p14="http://schemas.microsoft.com/office/powerpoint/2010/main" val="103502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2C3EAC-8337-F448-8884-F53D9C2ABDF6}"/>
              </a:ext>
            </a:extLst>
          </p:cNvPr>
          <p:cNvSpPr>
            <a:spLocks noGrp="1"/>
          </p:cNvSpPr>
          <p:nvPr>
            <p:ph idx="1"/>
          </p:nvPr>
        </p:nvSpPr>
        <p:spPr>
          <a:xfrm>
            <a:off x="259080" y="335280"/>
            <a:ext cx="11734800" cy="6126480"/>
          </a:xfrm>
        </p:spPr>
        <p:txBody>
          <a:bodyPr anchor="ctr">
            <a:normAutofit fontScale="92500" lnSpcReduction="20000"/>
          </a:bodyPr>
          <a:lstStyle/>
          <a:p>
            <a:pPr marL="1371600" indent="-1371600" algn="ctr">
              <a:buAutoNum type="arabicPeriod" startAt="3"/>
            </a:pPr>
            <a:r>
              <a:rPr lang="en-US" sz="13800" b="1" spc="780" dirty="0">
                <a:latin typeface="Bernard MT Condensed" panose="02050806060905020404" pitchFamily="18" charset="77"/>
              </a:rPr>
              <a:t>Unable to</a:t>
            </a:r>
          </a:p>
          <a:p>
            <a:pPr marL="0" indent="0" algn="ctr">
              <a:buNone/>
            </a:pPr>
            <a:r>
              <a:rPr lang="en-US" sz="13800" b="1" u="sng" spc="780" dirty="0">
                <a:solidFill>
                  <a:srgbClr val="FF0000"/>
                </a:solidFill>
                <a:latin typeface="Bernard MT Condensed" panose="02050806060905020404" pitchFamily="18" charset="77"/>
              </a:rPr>
              <a:t>TITHE</a:t>
            </a:r>
            <a:r>
              <a:rPr lang="en-US" sz="13800" b="1" spc="780" dirty="0">
                <a:latin typeface="Bernard MT Condensed" panose="02050806060905020404" pitchFamily="18" charset="77"/>
              </a:rPr>
              <a:t> </a:t>
            </a:r>
          </a:p>
          <a:p>
            <a:pPr marL="0" indent="0" algn="ctr">
              <a:buNone/>
            </a:pPr>
            <a:r>
              <a:rPr lang="en-US" sz="13800" b="1" spc="780" dirty="0">
                <a:latin typeface="Bernard MT Condensed" panose="02050806060905020404" pitchFamily="18" charset="77"/>
              </a:rPr>
              <a:t>or </a:t>
            </a:r>
          </a:p>
          <a:p>
            <a:pPr marL="0" indent="0" algn="ctr">
              <a:buNone/>
            </a:pPr>
            <a:r>
              <a:rPr lang="en-US" sz="13800" b="1" u="sng" spc="780" dirty="0">
                <a:solidFill>
                  <a:srgbClr val="182DF3"/>
                </a:solidFill>
                <a:latin typeface="Bernard MT Condensed" panose="02050806060905020404" pitchFamily="18" charset="77"/>
              </a:rPr>
              <a:t>SAVE</a:t>
            </a:r>
            <a:r>
              <a:rPr lang="en-US" sz="13800" b="1" spc="780" dirty="0">
                <a:solidFill>
                  <a:srgbClr val="182DF3"/>
                </a:solidFill>
                <a:latin typeface="Bernard MT Condensed" panose="02050806060905020404" pitchFamily="18" charset="77"/>
              </a:rPr>
              <a:t>.</a:t>
            </a:r>
            <a:r>
              <a:rPr lang="en-US" sz="13800" spc="780" dirty="0">
                <a:solidFill>
                  <a:srgbClr val="182DF3"/>
                </a:solidFill>
                <a:latin typeface="Bernard MT Condensed" panose="02050806060905020404" pitchFamily="18" charset="77"/>
              </a:rPr>
              <a:t> </a:t>
            </a:r>
          </a:p>
        </p:txBody>
      </p:sp>
    </p:spTree>
    <p:extLst>
      <p:ext uri="{BB962C8B-B14F-4D97-AF65-F5344CB8AC3E}">
        <p14:creationId xmlns:p14="http://schemas.microsoft.com/office/powerpoint/2010/main" val="392823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25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17" presetClass="entr" presetSubtype="1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25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3750"/>
                            </p:stCondLst>
                            <p:childTnLst>
                              <p:par>
                                <p:cTn id="20" presetID="17"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25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E612B2C-476A-3F4C-9FB6-F47BA52E0599}"/>
              </a:ext>
            </a:extLst>
          </p:cNvPr>
          <p:cNvSpPr>
            <a:spLocks noGrp="1"/>
          </p:cNvSpPr>
          <p:nvPr>
            <p:ph idx="1"/>
          </p:nvPr>
        </p:nvSpPr>
        <p:spPr>
          <a:xfrm>
            <a:off x="243840" y="975360"/>
            <a:ext cx="11551920" cy="5501640"/>
          </a:xfrm>
        </p:spPr>
        <p:txBody>
          <a:bodyPr>
            <a:normAutofit/>
          </a:bodyPr>
          <a:lstStyle/>
          <a:p>
            <a:pPr marL="0" indent="0" algn="ctr">
              <a:buNone/>
            </a:pPr>
            <a:r>
              <a:rPr lang="en-US" sz="16600" b="1" dirty="0"/>
              <a:t>4. Unable to </a:t>
            </a:r>
            <a:r>
              <a:rPr lang="en-US" sz="16600" b="1" u="sng" dirty="0">
                <a:solidFill>
                  <a:srgbClr val="FF0000"/>
                </a:solidFill>
              </a:rPr>
              <a:t>PAY TAXES</a:t>
            </a:r>
            <a:r>
              <a:rPr lang="en-US" sz="16600" b="1" dirty="0">
                <a:solidFill>
                  <a:srgbClr val="FF0000"/>
                </a:solidFill>
              </a:rPr>
              <a:t>.</a:t>
            </a:r>
            <a:r>
              <a:rPr lang="en-US" sz="16600" dirty="0">
                <a:solidFill>
                  <a:srgbClr val="FF0000"/>
                </a:solidFill>
              </a:rPr>
              <a:t> </a:t>
            </a:r>
          </a:p>
        </p:txBody>
      </p:sp>
    </p:spTree>
    <p:extLst>
      <p:ext uri="{BB962C8B-B14F-4D97-AF65-F5344CB8AC3E}">
        <p14:creationId xmlns:p14="http://schemas.microsoft.com/office/powerpoint/2010/main" val="29422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CA41320-300F-CE46-8712-52D8FD18665D}"/>
              </a:ext>
            </a:extLst>
          </p:cNvPr>
          <p:cNvSpPr>
            <a:spLocks noGrp="1"/>
          </p:cNvSpPr>
          <p:nvPr>
            <p:ph idx="1"/>
          </p:nvPr>
        </p:nvSpPr>
        <p:spPr>
          <a:xfrm>
            <a:off x="0" y="0"/>
            <a:ext cx="12192000" cy="6705600"/>
          </a:xfrm>
          <a:blipFill>
            <a:blip r:embed="rId2"/>
            <a:tile tx="0" ty="0" sx="100000" sy="100000" flip="none" algn="tl"/>
          </a:blipFill>
        </p:spPr>
        <p:txBody>
          <a:bodyPr>
            <a:normAutofit/>
          </a:bodyPr>
          <a:lstStyle/>
          <a:p>
            <a:pPr marL="0" indent="0" algn="ctr">
              <a:buNone/>
            </a:pPr>
            <a:endParaRPr lang="en-US" sz="8000" b="1" dirty="0"/>
          </a:p>
          <a:p>
            <a:pPr marL="0" indent="0" algn="ctr">
              <a:buNone/>
            </a:pPr>
            <a:r>
              <a:rPr lang="en-US" sz="13800" b="1" dirty="0"/>
              <a:t>5.  Extravagant </a:t>
            </a:r>
            <a:r>
              <a:rPr lang="en-US" sz="13800" b="1" u="sng" dirty="0">
                <a:solidFill>
                  <a:srgbClr val="FF0000"/>
                </a:solidFill>
              </a:rPr>
              <a:t>SPENDING</a:t>
            </a:r>
            <a:r>
              <a:rPr lang="en-US" sz="13800" b="1" dirty="0"/>
              <a:t>.</a:t>
            </a:r>
            <a:endParaRPr lang="en-US" sz="13800" dirty="0"/>
          </a:p>
        </p:txBody>
      </p:sp>
    </p:spTree>
    <p:extLst>
      <p:ext uri="{BB962C8B-B14F-4D97-AF65-F5344CB8AC3E}">
        <p14:creationId xmlns:p14="http://schemas.microsoft.com/office/powerpoint/2010/main" val="12911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500" fill="hold"/>
                                        <p:tgtEl>
                                          <p:spTgt spid="3">
                                            <p:bg/>
                                          </p:spTgt>
                                        </p:tgtEl>
                                        <p:attrNameLst>
                                          <p:attrName>ppt_w</p:attrName>
                                        </p:attrNameLst>
                                      </p:cBhvr>
                                      <p:tavLst>
                                        <p:tav tm="0">
                                          <p:val>
                                            <p:fltVal val="0"/>
                                          </p:val>
                                        </p:tav>
                                        <p:tav tm="100000">
                                          <p:val>
                                            <p:strVal val="#ppt_w"/>
                                          </p:val>
                                        </p:tav>
                                      </p:tavLst>
                                    </p:anim>
                                    <p:anim calcmode="lin" valueType="num">
                                      <p:cBhvr>
                                        <p:cTn id="8" dur="1500" fill="hold"/>
                                        <p:tgtEl>
                                          <p:spTgt spid="3">
                                            <p:bg/>
                                          </p:spTgt>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ID="17"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B05792E-B6E2-D44B-851B-2F6AD30C74E8}"/>
              </a:ext>
            </a:extLst>
          </p:cNvPr>
          <p:cNvSpPr>
            <a:spLocks noGrp="1"/>
          </p:cNvSpPr>
          <p:nvPr>
            <p:ph idx="1"/>
          </p:nvPr>
        </p:nvSpPr>
        <p:spPr>
          <a:xfrm>
            <a:off x="0" y="0"/>
            <a:ext cx="12313920" cy="6858000"/>
          </a:xfrm>
        </p:spPr>
        <p:txBody>
          <a:bodyPr>
            <a:normAutofit lnSpcReduction="10000"/>
          </a:bodyPr>
          <a:lstStyle/>
          <a:p>
            <a:pPr marL="0" indent="0" algn="ctr">
              <a:buNone/>
            </a:pPr>
            <a:endParaRPr lang="en-US" sz="9600" b="1" dirty="0"/>
          </a:p>
          <a:p>
            <a:pPr marL="0" indent="0" algn="ctr">
              <a:buNone/>
            </a:pPr>
            <a:r>
              <a:rPr lang="en-US" sz="13800" b="1" dirty="0"/>
              <a:t>6.  Looking for </a:t>
            </a:r>
            <a:r>
              <a:rPr lang="en-US" sz="13800" b="1" u="sng" dirty="0">
                <a:solidFill>
                  <a:srgbClr val="FF0000"/>
                </a:solidFill>
              </a:rPr>
              <a:t>GET-RICH-QUICK</a:t>
            </a:r>
            <a:r>
              <a:rPr lang="en-US" sz="13800" b="1" dirty="0"/>
              <a:t> ideas. </a:t>
            </a:r>
            <a:endParaRPr lang="en-US" sz="13800" dirty="0"/>
          </a:p>
        </p:txBody>
      </p:sp>
    </p:spTree>
    <p:extLst>
      <p:ext uri="{BB962C8B-B14F-4D97-AF65-F5344CB8AC3E}">
        <p14:creationId xmlns:p14="http://schemas.microsoft.com/office/powerpoint/2010/main" val="15855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334800-D350-1A48-A020-3CF19ADE1294}"/>
              </a:ext>
            </a:extLst>
          </p:cNvPr>
          <p:cNvSpPr>
            <a:spLocks noGrp="1"/>
          </p:cNvSpPr>
          <p:nvPr>
            <p:ph idx="1"/>
          </p:nvPr>
        </p:nvSpPr>
        <p:spPr>
          <a:xfrm>
            <a:off x="387927" y="415636"/>
            <a:ext cx="11582400" cy="6068291"/>
          </a:xfrm>
        </p:spPr>
        <p:txBody>
          <a:bodyPr>
            <a:normAutofit/>
          </a:bodyPr>
          <a:lstStyle/>
          <a:p>
            <a:pPr marL="0" indent="0">
              <a:buNone/>
            </a:pPr>
            <a:endParaRPr lang="en-US" sz="8000" b="1" cap="all" dirty="0"/>
          </a:p>
          <a:p>
            <a:pPr marL="0" indent="0">
              <a:buNone/>
            </a:pPr>
            <a:endParaRPr lang="en-US" sz="4000" cap="all" dirty="0"/>
          </a:p>
          <a:p>
            <a:endParaRPr lang="en-US" sz="4000" cap="all" dirty="0"/>
          </a:p>
        </p:txBody>
      </p:sp>
      <p:sp>
        <p:nvSpPr>
          <p:cNvPr id="4" name="Rectangle 3">
            <a:extLst>
              <a:ext uri="{FF2B5EF4-FFF2-40B4-BE49-F238E27FC236}">
                <a16:creationId xmlns="" xmlns:a16="http://schemas.microsoft.com/office/drawing/2014/main" id="{E5A466C6-4DFD-384E-99C4-FAFDE185F737}"/>
              </a:ext>
            </a:extLst>
          </p:cNvPr>
          <p:cNvSpPr/>
          <p:nvPr/>
        </p:nvSpPr>
        <p:spPr>
          <a:xfrm>
            <a:off x="387927" y="387927"/>
            <a:ext cx="11374582" cy="6247864"/>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en-US" sz="100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Phosphate Solid" panose="02000506050000020004" pitchFamily="2" charset="77"/>
                <a:cs typeface="Phosphate Solid" panose="02000506050000020004" pitchFamily="2" charset="77"/>
              </a:rPr>
              <a:t>A culture </a:t>
            </a:r>
          </a:p>
          <a:p>
            <a:pPr algn="ctr"/>
            <a:r>
              <a:rPr lang="en-US" sz="100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Phosphate Solid" panose="02000506050000020004" pitchFamily="2" charset="77"/>
                <a:cs typeface="Phosphate Solid" panose="02000506050000020004" pitchFamily="2" charset="77"/>
              </a:rPr>
              <a:t>based on </a:t>
            </a:r>
          </a:p>
          <a:p>
            <a:pPr algn="ctr"/>
            <a:r>
              <a:rPr lang="en-US" sz="100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Phosphate Solid" panose="02000506050000020004" pitchFamily="2" charset="77"/>
                <a:cs typeface="Phosphate Solid" panose="02000506050000020004" pitchFamily="2" charset="77"/>
              </a:rPr>
              <a:t>instant </a:t>
            </a:r>
          </a:p>
          <a:p>
            <a:pPr algn="ctr"/>
            <a:r>
              <a:rPr lang="en-US" sz="10000" b="1" dirty="0">
                <a:ln w="12700">
                  <a:solidFill>
                    <a:schemeClr val="accent3">
                      <a:lumMod val="50000"/>
                    </a:schemeClr>
                  </a:solidFill>
                  <a:prstDash val="solid"/>
                </a:ln>
                <a:solidFill>
                  <a:srgbClr val="FFFF00"/>
                </a:solidFill>
                <a:effectLst>
                  <a:innerShdw blurRad="177800">
                    <a:schemeClr val="accent3">
                      <a:lumMod val="50000"/>
                    </a:schemeClr>
                  </a:innerShdw>
                </a:effectLst>
                <a:latin typeface="Phosphate Solid" panose="02000506050000020004" pitchFamily="2" charset="77"/>
                <a:cs typeface="Phosphate Solid" panose="02000506050000020004" pitchFamily="2" charset="77"/>
              </a:rPr>
              <a:t>gratification</a:t>
            </a:r>
          </a:p>
        </p:txBody>
      </p:sp>
    </p:spTree>
    <p:extLst>
      <p:ext uri="{BB962C8B-B14F-4D97-AF65-F5344CB8AC3E}">
        <p14:creationId xmlns:p14="http://schemas.microsoft.com/office/powerpoint/2010/main" val="31640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 xmlns:a16="http://schemas.microsoft.com/office/drawing/2014/main" id="{225A399E-2939-1248-8C1B-CE414F3DAF4C}"/>
              </a:ext>
            </a:extLst>
          </p:cNvPr>
          <p:cNvPicPr>
            <a:picLocks noChangeAspect="1"/>
          </p:cNvPicPr>
          <p:nvPr/>
        </p:nvPicPr>
        <p:blipFill>
          <a:blip r:embed="rId2"/>
          <a:stretch>
            <a:fillRect/>
          </a:stretch>
        </p:blipFill>
        <p:spPr>
          <a:xfrm>
            <a:off x="944879" y="609600"/>
            <a:ext cx="10232543" cy="5593791"/>
          </a:xfrm>
          <a:prstGeom prst="rect">
            <a:avLst/>
          </a:prstGeom>
        </p:spPr>
      </p:pic>
    </p:spTree>
    <p:extLst>
      <p:ext uri="{BB962C8B-B14F-4D97-AF65-F5344CB8AC3E}">
        <p14:creationId xmlns:p14="http://schemas.microsoft.com/office/powerpoint/2010/main" val="11954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2DF3"/>
            </a:gs>
            <a:gs pos="74000">
              <a:schemeClr val="accent5">
                <a:lumMod val="50000"/>
              </a:schemeClr>
            </a:gs>
            <a:gs pos="83000">
              <a:srgbClr val="7030A0"/>
            </a:gs>
            <a:gs pos="100000">
              <a:schemeClr val="accent6">
                <a:lumMod val="5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065839-5169-5040-B126-2AB7F6EF40BB}"/>
              </a:ext>
            </a:extLst>
          </p:cNvPr>
          <p:cNvSpPr>
            <a:spLocks noGrp="1"/>
          </p:cNvSpPr>
          <p:nvPr>
            <p:ph idx="1"/>
          </p:nvPr>
        </p:nvSpPr>
        <p:spPr>
          <a:xfrm>
            <a:off x="304800" y="1630680"/>
            <a:ext cx="11612880" cy="2743200"/>
          </a:xfrm>
        </p:spPr>
        <p:txBody>
          <a:bodyPr>
            <a:normAutofit/>
          </a:bodyPr>
          <a:lstStyle/>
          <a:p>
            <a:pPr marL="0" indent="0" algn="ctr">
              <a:buNone/>
            </a:pPr>
            <a:endParaRPr lang="en-US" sz="4800" b="1" cap="all" dirty="0"/>
          </a:p>
          <a:p>
            <a:pPr marL="0" indent="0" algn="ctr">
              <a:buNone/>
            </a:pPr>
            <a:r>
              <a:rPr lang="en-US" sz="9600" b="1" cap="all" dirty="0">
                <a:solidFill>
                  <a:schemeClr val="accent4">
                    <a:lumMod val="40000"/>
                    <a:lumOff val="60000"/>
                  </a:schemeClr>
                </a:solidFill>
                <a:latin typeface="Stencil" pitchFamily="82" charset="77"/>
                <a:cs typeface="Phosphate Solid" panose="02000506050000020004" pitchFamily="2" charset="77"/>
              </a:rPr>
              <a:t>8 specific steps</a:t>
            </a:r>
            <a:endParaRPr lang="en-US" sz="9600" cap="all" dirty="0">
              <a:solidFill>
                <a:schemeClr val="accent4">
                  <a:lumMod val="40000"/>
                  <a:lumOff val="60000"/>
                </a:schemeClr>
              </a:solidFill>
              <a:latin typeface="Stencil" pitchFamily="82" charset="77"/>
              <a:cs typeface="Phosphate Solid" panose="02000506050000020004" pitchFamily="2" charset="77"/>
            </a:endParaRPr>
          </a:p>
        </p:txBody>
      </p:sp>
    </p:spTree>
    <p:extLst>
      <p:ext uri="{BB962C8B-B14F-4D97-AF65-F5344CB8AC3E}">
        <p14:creationId xmlns:p14="http://schemas.microsoft.com/office/powerpoint/2010/main" val="36689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375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8" dur="37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BFA81E-1172-F54C-A5C1-8F41F19B2BB4}"/>
              </a:ext>
            </a:extLst>
          </p:cNvPr>
          <p:cNvSpPr>
            <a:spLocks noGrp="1"/>
          </p:cNvSpPr>
          <p:nvPr>
            <p:ph idx="1"/>
          </p:nvPr>
        </p:nvSpPr>
        <p:spPr>
          <a:xfrm>
            <a:off x="304799" y="321733"/>
            <a:ext cx="11599333" cy="6299200"/>
          </a:xfrm>
        </p:spPr>
        <p:txBody>
          <a:bodyPr>
            <a:normAutofit lnSpcReduction="10000"/>
          </a:bodyPr>
          <a:lstStyle/>
          <a:p>
            <a:pPr marL="1371600" indent="-1371600" algn="ctr">
              <a:buAutoNum type="arabicPeriod"/>
            </a:pPr>
            <a:r>
              <a:rPr lang="en-US" sz="10700" b="1" dirty="0">
                <a:solidFill>
                  <a:srgbClr val="182DF3"/>
                </a:solidFill>
              </a:rPr>
              <a:t>Commit yourself </a:t>
            </a:r>
            <a:r>
              <a:rPr lang="en-US" sz="10700" b="1" dirty="0"/>
              <a:t>to becoming </a:t>
            </a:r>
          </a:p>
          <a:p>
            <a:pPr marL="0" indent="0" algn="ctr">
              <a:buNone/>
            </a:pPr>
            <a:r>
              <a:rPr lang="en-US" sz="15400" b="1" u="sng" dirty="0">
                <a:solidFill>
                  <a:srgbClr val="FF0000"/>
                </a:solidFill>
              </a:rPr>
              <a:t>DEBT FREE</a:t>
            </a:r>
            <a:r>
              <a:rPr lang="en-US" sz="15400" b="1" dirty="0">
                <a:solidFill>
                  <a:srgbClr val="FF0000"/>
                </a:solidFill>
              </a:rPr>
              <a:t> </a:t>
            </a:r>
          </a:p>
          <a:p>
            <a:pPr marL="0" indent="0" algn="ctr">
              <a:buNone/>
            </a:pPr>
            <a:r>
              <a:rPr lang="en-US" sz="10700" b="1" dirty="0"/>
              <a:t>now.</a:t>
            </a:r>
            <a:endParaRPr lang="en-US" sz="10700" dirty="0"/>
          </a:p>
        </p:txBody>
      </p:sp>
    </p:spTree>
    <p:extLst>
      <p:ext uri="{BB962C8B-B14F-4D97-AF65-F5344CB8AC3E}">
        <p14:creationId xmlns:p14="http://schemas.microsoft.com/office/powerpoint/2010/main" val="33765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250"/>
                                        <p:tgtEl>
                                          <p:spTgt spid="3">
                                            <p:txEl>
                                              <p:pRg st="0" end="0"/>
                                            </p:txEl>
                                          </p:spTgt>
                                        </p:tgtEl>
                                      </p:cBhvr>
                                    </p:animEffect>
                                  </p:childTnLst>
                                </p:cTn>
                              </p:par>
                            </p:childTnLst>
                          </p:cTn>
                        </p:par>
                        <p:par>
                          <p:cTn id="8" fill="hold">
                            <p:stCondLst>
                              <p:cond delay="125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1250"/>
                                        <p:tgtEl>
                                          <p:spTgt spid="3">
                                            <p:txEl>
                                              <p:pRg st="1" end="1"/>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DE43AC4-6EFF-9544-891F-98D13C037636}"/>
              </a:ext>
            </a:extLst>
          </p:cNvPr>
          <p:cNvSpPr>
            <a:spLocks noGrp="1"/>
          </p:cNvSpPr>
          <p:nvPr>
            <p:ph idx="1"/>
          </p:nvPr>
        </p:nvSpPr>
        <p:spPr>
          <a:xfrm>
            <a:off x="321733" y="355600"/>
            <a:ext cx="11582400" cy="6299200"/>
          </a:xfrm>
        </p:spPr>
        <p:txBody>
          <a:bodyPr anchor="ctr">
            <a:normAutofit/>
          </a:bodyPr>
          <a:lstStyle/>
          <a:p>
            <a:pPr marL="0" indent="0" algn="ctr">
              <a:buNone/>
            </a:pPr>
            <a:r>
              <a:rPr lang="en-US" sz="8800" b="1" u="sng" dirty="0"/>
              <a:t>Psalm 37:21 (NIV)</a:t>
            </a:r>
            <a:r>
              <a:rPr lang="en-US" sz="8800" dirty="0"/>
              <a:t>  </a:t>
            </a:r>
          </a:p>
          <a:p>
            <a:pPr marL="0" indent="0" algn="ctr">
              <a:buNone/>
            </a:pPr>
            <a:r>
              <a:rPr lang="en-US" sz="7200" dirty="0"/>
              <a:t>The wicked borrow and do not repay, but the righteous give generously; </a:t>
            </a:r>
          </a:p>
        </p:txBody>
      </p:sp>
    </p:spTree>
    <p:extLst>
      <p:ext uri="{BB962C8B-B14F-4D97-AF65-F5344CB8AC3E}">
        <p14:creationId xmlns:p14="http://schemas.microsoft.com/office/powerpoint/2010/main" val="56052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750"/>
                                        <p:tgtEl>
                                          <p:spTgt spid="3">
                                            <p:txEl>
                                              <p:pRg st="0" end="0"/>
                                            </p:txEl>
                                          </p:spTgt>
                                        </p:tgtEl>
                                      </p:cBhvr>
                                    </p:animEffect>
                                  </p:childTnLst>
                                </p:cTn>
                              </p:par>
                            </p:childTnLst>
                          </p:cTn>
                        </p:par>
                        <p:par>
                          <p:cTn id="8" fill="hold">
                            <p:stCondLst>
                              <p:cond delay="175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E04D251-5D1C-D44D-A203-ED79A3FEF41E}"/>
              </a:ext>
            </a:extLst>
          </p:cNvPr>
          <p:cNvSpPr>
            <a:spLocks noGrp="1"/>
          </p:cNvSpPr>
          <p:nvPr>
            <p:ph idx="1"/>
          </p:nvPr>
        </p:nvSpPr>
        <p:spPr>
          <a:xfrm>
            <a:off x="457201" y="406400"/>
            <a:ext cx="11192932" cy="6011333"/>
          </a:xfrm>
        </p:spPr>
        <p:txBody>
          <a:bodyPr anchor="ctr"/>
          <a:lstStyle/>
          <a:p>
            <a:pPr marL="0" indent="0" algn="ctr">
              <a:buNone/>
            </a:pPr>
            <a:r>
              <a:rPr lang="en-US" sz="11500" b="1" dirty="0">
                <a:solidFill>
                  <a:schemeClr val="accent4">
                    <a:lumMod val="40000"/>
                    <a:lumOff val="60000"/>
                  </a:schemeClr>
                </a:solidFill>
              </a:rPr>
              <a:t>2.  Start paying </a:t>
            </a:r>
            <a:r>
              <a:rPr lang="en-US" sz="11500" b="1" u="sng" dirty="0">
                <a:solidFill>
                  <a:schemeClr val="bg1"/>
                </a:solidFill>
              </a:rPr>
              <a:t>GOD</a:t>
            </a:r>
            <a:r>
              <a:rPr lang="en-US" sz="11500" b="1" dirty="0">
                <a:solidFill>
                  <a:schemeClr val="accent4">
                    <a:lumMod val="40000"/>
                    <a:lumOff val="60000"/>
                  </a:schemeClr>
                </a:solidFill>
              </a:rPr>
              <a:t> and </a:t>
            </a:r>
            <a:r>
              <a:rPr lang="en-US" sz="11500" b="1" u="sng" dirty="0">
                <a:solidFill>
                  <a:srgbClr val="4EFFF6"/>
                </a:solidFill>
              </a:rPr>
              <a:t>YOURSELF</a:t>
            </a:r>
            <a:r>
              <a:rPr lang="en-US" sz="11500" b="1" dirty="0">
                <a:solidFill>
                  <a:schemeClr val="accent4">
                    <a:lumMod val="40000"/>
                    <a:lumOff val="60000"/>
                  </a:schemeClr>
                </a:solidFill>
              </a:rPr>
              <a:t> first.  </a:t>
            </a:r>
            <a:endParaRPr lang="en-US" sz="11500" dirty="0">
              <a:solidFill>
                <a:schemeClr val="accent4">
                  <a:lumMod val="40000"/>
                  <a:lumOff val="60000"/>
                </a:schemeClr>
              </a:solidFill>
            </a:endParaRPr>
          </a:p>
          <a:p>
            <a:pPr marL="0" indent="0">
              <a:buNone/>
            </a:pPr>
            <a:endParaRPr lang="en-US" dirty="0"/>
          </a:p>
        </p:txBody>
      </p:sp>
    </p:spTree>
    <p:extLst>
      <p:ext uri="{BB962C8B-B14F-4D97-AF65-F5344CB8AC3E}">
        <p14:creationId xmlns:p14="http://schemas.microsoft.com/office/powerpoint/2010/main" val="197317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2D1F"/>
            </a:gs>
            <a:gs pos="11000">
              <a:schemeClr val="accent6">
                <a:lumMod val="50000"/>
              </a:schemeClr>
            </a:gs>
            <a:gs pos="70000">
              <a:schemeClr val="tx1">
                <a:lumMod val="0"/>
              </a:schemeClr>
            </a:gs>
            <a:gs pos="100000">
              <a:srgbClr val="33E6F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EFE2A45-5213-8148-AD8C-F0442F8AC9E1}"/>
              </a:ext>
            </a:extLst>
          </p:cNvPr>
          <p:cNvSpPr>
            <a:spLocks noGrp="1"/>
          </p:cNvSpPr>
          <p:nvPr>
            <p:ph idx="1"/>
          </p:nvPr>
        </p:nvSpPr>
        <p:spPr>
          <a:xfrm>
            <a:off x="237067" y="186267"/>
            <a:ext cx="11836400" cy="6485466"/>
          </a:xfrm>
        </p:spPr>
        <p:txBody>
          <a:bodyPr>
            <a:normAutofit/>
          </a:bodyPr>
          <a:lstStyle/>
          <a:p>
            <a:pPr marL="0" indent="0" algn="ctr">
              <a:buNone/>
            </a:pPr>
            <a:r>
              <a:rPr lang="en-US" sz="6000" b="1" u="sng" dirty="0">
                <a:solidFill>
                  <a:schemeClr val="bg1"/>
                </a:solidFill>
              </a:rPr>
              <a:t>Deuteronomy 14:23b (LB)</a:t>
            </a:r>
            <a:r>
              <a:rPr lang="en-US" sz="6000" dirty="0">
                <a:solidFill>
                  <a:schemeClr val="bg1"/>
                </a:solidFill>
              </a:rPr>
              <a:t>  </a:t>
            </a:r>
          </a:p>
          <a:p>
            <a:pPr marL="0" indent="0" algn="ctr">
              <a:buNone/>
            </a:pPr>
            <a:r>
              <a:rPr lang="en-US" sz="4400" dirty="0">
                <a:solidFill>
                  <a:schemeClr val="bg1"/>
                </a:solidFill>
              </a:rPr>
              <a:t>The purpose of tithing is to teach you always to put God first in your lives. </a:t>
            </a:r>
          </a:p>
          <a:p>
            <a:pPr marL="0" indent="0" algn="ctr">
              <a:buNone/>
            </a:pPr>
            <a:r>
              <a:rPr lang="en-US" sz="4400" dirty="0"/>
              <a:t> </a:t>
            </a:r>
          </a:p>
          <a:p>
            <a:pPr marL="0" indent="0" algn="ctr">
              <a:buNone/>
            </a:pPr>
            <a:r>
              <a:rPr lang="en-US" sz="6000" b="1" u="sng" dirty="0">
                <a:solidFill>
                  <a:srgbClr val="FFFF00"/>
                </a:solidFill>
              </a:rPr>
              <a:t>Proverbs 3:9 (LB)</a:t>
            </a:r>
            <a:r>
              <a:rPr lang="en-US" sz="6000" dirty="0">
                <a:solidFill>
                  <a:srgbClr val="FFFF00"/>
                </a:solidFill>
              </a:rPr>
              <a:t>  </a:t>
            </a:r>
          </a:p>
          <a:p>
            <a:pPr marL="0" indent="0" algn="ctr">
              <a:buNone/>
            </a:pPr>
            <a:r>
              <a:rPr lang="en-US" sz="4400" dirty="0">
                <a:solidFill>
                  <a:srgbClr val="FFFF00"/>
                </a:solidFill>
              </a:rPr>
              <a:t>Honor the Lord by giving him the first part of all your income, and he will fill your barns with wheat and barley and overflow your wine vats with the finest wines. </a:t>
            </a:r>
          </a:p>
          <a:p>
            <a:pPr marL="0" indent="0" algn="ctr">
              <a:buNone/>
            </a:pPr>
            <a:endParaRPr lang="en-US" dirty="0"/>
          </a:p>
        </p:txBody>
      </p:sp>
    </p:spTree>
    <p:extLst>
      <p:ext uri="{BB962C8B-B14F-4D97-AF65-F5344CB8AC3E}">
        <p14:creationId xmlns:p14="http://schemas.microsoft.com/office/powerpoint/2010/main" val="22329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2000"/>
                                        <p:tgtEl>
                                          <p:spTgt spid="3">
                                            <p:txEl>
                                              <p:pRg st="3" end="3"/>
                                            </p:txEl>
                                          </p:spTgt>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6">
                <a:lumMod val="40000"/>
                <a:lumOff val="60000"/>
              </a:schemeClr>
            </a:gs>
            <a:gs pos="83000">
              <a:srgbClr val="4EFFF6"/>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3629E96-A61D-A546-A588-A8C2B109DE95}"/>
              </a:ext>
            </a:extLst>
          </p:cNvPr>
          <p:cNvSpPr>
            <a:spLocks noGrp="1"/>
          </p:cNvSpPr>
          <p:nvPr>
            <p:ph idx="1"/>
          </p:nvPr>
        </p:nvSpPr>
        <p:spPr>
          <a:xfrm>
            <a:off x="304800" y="440266"/>
            <a:ext cx="11667067" cy="5994401"/>
          </a:xfrm>
          <a:solidFill>
            <a:srgbClr val="7030A0"/>
          </a:solidFill>
        </p:spPr>
        <p:txBody>
          <a:bodyPr anchor="ctr">
            <a:normAutofit lnSpcReduction="10000"/>
          </a:bodyPr>
          <a:lstStyle/>
          <a:p>
            <a:pPr marL="0" indent="0" algn="ctr">
              <a:buNone/>
            </a:pPr>
            <a:endParaRPr lang="en-US" b="1" u="sng" dirty="0">
              <a:solidFill>
                <a:schemeClr val="bg1"/>
              </a:solidFill>
            </a:endParaRPr>
          </a:p>
          <a:p>
            <a:pPr marL="0" indent="0" algn="ctr">
              <a:buNone/>
            </a:pPr>
            <a:r>
              <a:rPr lang="en-US" sz="8000" b="1" u="sng" dirty="0">
                <a:solidFill>
                  <a:schemeClr val="bg1"/>
                </a:solidFill>
              </a:rPr>
              <a:t>Malachi 3:10</a:t>
            </a:r>
            <a:r>
              <a:rPr lang="en-US" sz="4800" b="1" u="sng" dirty="0">
                <a:solidFill>
                  <a:schemeClr val="bg1"/>
                </a:solidFill>
              </a:rPr>
              <a:t> </a:t>
            </a:r>
            <a:r>
              <a:rPr lang="en-US" sz="6600" b="1" u="sng" dirty="0">
                <a:solidFill>
                  <a:schemeClr val="bg1"/>
                </a:solidFill>
              </a:rPr>
              <a:t>(NLT)</a:t>
            </a:r>
            <a:r>
              <a:rPr lang="en-US" sz="6600" dirty="0">
                <a:solidFill>
                  <a:schemeClr val="bg1"/>
                </a:solidFill>
              </a:rPr>
              <a:t>  </a:t>
            </a:r>
            <a:endParaRPr lang="en-US" sz="4800" dirty="0">
              <a:solidFill>
                <a:schemeClr val="bg1"/>
              </a:solidFill>
            </a:endParaRPr>
          </a:p>
          <a:p>
            <a:pPr marL="0" indent="0" algn="ctr">
              <a:buNone/>
            </a:pPr>
            <a:r>
              <a:rPr lang="en-US" sz="4800" dirty="0">
                <a:solidFill>
                  <a:schemeClr val="bg1"/>
                </a:solidFill>
              </a:rPr>
              <a:t>Bring all the tithes into the storehouse so there will be enough food in my Temple. If you do," says the Lord Almighty, "I will open the windows of heaven for you. I will pour out a blessing so great you won't have enough room to take it in! Try it! Let me prove it to you! </a:t>
            </a:r>
          </a:p>
          <a:p>
            <a:pPr marL="0" indent="0">
              <a:buNone/>
            </a:pPr>
            <a:endParaRPr lang="en-US" dirty="0"/>
          </a:p>
        </p:txBody>
      </p:sp>
    </p:spTree>
    <p:extLst>
      <p:ext uri="{BB962C8B-B14F-4D97-AF65-F5344CB8AC3E}">
        <p14:creationId xmlns:p14="http://schemas.microsoft.com/office/powerpoint/2010/main" val="41702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4000"/>
                            </p:stCondLst>
                            <p:childTnLst>
                              <p:par>
                                <p:cTn id="15" presetID="23" presetClass="entr" presetSubtype="1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4000">
              <a:schemeClr val="accent5">
                <a:lumMod val="20000"/>
                <a:lumOff val="80000"/>
              </a:schemeClr>
            </a:gs>
            <a:gs pos="83000">
              <a:schemeClr val="bg2">
                <a:lumMod val="90000"/>
              </a:schemeClr>
            </a:gs>
            <a:gs pos="100000">
              <a:schemeClr val="accent6">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DE7FCD9-0122-4D4B-9CB4-63C4093B8D95}"/>
              </a:ext>
            </a:extLst>
          </p:cNvPr>
          <p:cNvSpPr>
            <a:spLocks noGrp="1"/>
          </p:cNvSpPr>
          <p:nvPr>
            <p:ph idx="1"/>
          </p:nvPr>
        </p:nvSpPr>
        <p:spPr>
          <a:xfrm>
            <a:off x="237066" y="220132"/>
            <a:ext cx="11684001" cy="6248401"/>
          </a:xfrm>
        </p:spPr>
        <p:txBody>
          <a:bodyPr anchor="ctr"/>
          <a:lstStyle/>
          <a:p>
            <a:pPr marL="0" indent="0" algn="ctr">
              <a:spcBef>
                <a:spcPts val="2800"/>
              </a:spcBef>
              <a:spcAft>
                <a:spcPts val="600"/>
              </a:spcAft>
              <a:buNone/>
            </a:pPr>
            <a:r>
              <a:rPr lang="en-US" sz="7200" b="1" u="sng" dirty="0"/>
              <a:t>1 Corinthians 16:2 (LB)</a:t>
            </a:r>
            <a:r>
              <a:rPr lang="en-US" sz="7200" dirty="0"/>
              <a:t>  </a:t>
            </a:r>
          </a:p>
          <a:p>
            <a:pPr marL="0" indent="0" algn="ctr">
              <a:spcBef>
                <a:spcPts val="2800"/>
              </a:spcBef>
              <a:spcAft>
                <a:spcPts val="2400"/>
              </a:spcAft>
              <a:buNone/>
            </a:pPr>
            <a:r>
              <a:rPr lang="en-US" sz="5400" dirty="0"/>
              <a:t>On every Lord's Day each of you should put aside something from what you have earned during the week, and use it for this offering. The amount depends on how much the Lord has helped you earn.</a:t>
            </a:r>
          </a:p>
        </p:txBody>
      </p:sp>
    </p:spTree>
    <p:extLst>
      <p:ext uri="{BB962C8B-B14F-4D97-AF65-F5344CB8AC3E}">
        <p14:creationId xmlns:p14="http://schemas.microsoft.com/office/powerpoint/2010/main" val="21996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250"/>
                                        <p:tgtEl>
                                          <p:spTgt spid="3">
                                            <p:txEl>
                                              <p:pRg st="0" end="0"/>
                                            </p:txEl>
                                          </p:spTgt>
                                        </p:tgtEl>
                                      </p:cBhvr>
                                    </p:animEffect>
                                  </p:childTnLst>
                                </p:cTn>
                              </p:par>
                            </p:childTnLst>
                          </p:cTn>
                        </p:par>
                        <p:par>
                          <p:cTn id="8" fill="hold">
                            <p:stCondLst>
                              <p:cond delay="125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55000">
              <a:schemeClr val="accent2">
                <a:lumMod val="50000"/>
              </a:schemeClr>
            </a:gs>
            <a:gs pos="32000">
              <a:schemeClr val="accent4">
                <a:lumMod val="50000"/>
              </a:schemeClr>
            </a:gs>
            <a:gs pos="100000">
              <a:schemeClr val="accent1">
                <a:lumMod val="5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D437D5-622F-1747-B824-AD3BA7EE383D}"/>
              </a:ext>
            </a:extLst>
          </p:cNvPr>
          <p:cNvSpPr>
            <a:spLocks noGrp="1"/>
          </p:cNvSpPr>
          <p:nvPr>
            <p:ph idx="1"/>
          </p:nvPr>
        </p:nvSpPr>
        <p:spPr>
          <a:xfrm>
            <a:off x="474133" y="372532"/>
            <a:ext cx="11226799" cy="6079067"/>
          </a:xfrm>
        </p:spPr>
        <p:txBody>
          <a:bodyPr>
            <a:normAutofit lnSpcReduction="10000"/>
          </a:bodyPr>
          <a:lstStyle/>
          <a:p>
            <a:pPr marL="0" indent="0" algn="ctr">
              <a:spcBef>
                <a:spcPts val="4000"/>
              </a:spcBef>
              <a:spcAft>
                <a:spcPts val="4800"/>
              </a:spcAft>
              <a:buNone/>
            </a:pPr>
            <a:r>
              <a:rPr lang="en-US" sz="11500" b="1" dirty="0">
                <a:solidFill>
                  <a:schemeClr val="bg1"/>
                </a:solidFill>
              </a:rPr>
              <a:t>3.  List everything you </a:t>
            </a:r>
            <a:r>
              <a:rPr lang="en-US" sz="11500" b="1" u="sng" dirty="0">
                <a:solidFill>
                  <a:srgbClr val="FFFF00"/>
                </a:solidFill>
              </a:rPr>
              <a:t>OWN</a:t>
            </a:r>
            <a:r>
              <a:rPr lang="en-US" sz="11500" b="1" dirty="0">
                <a:solidFill>
                  <a:schemeClr val="bg1"/>
                </a:solidFill>
              </a:rPr>
              <a:t> and everything you </a:t>
            </a:r>
            <a:r>
              <a:rPr lang="en-US" sz="11500" b="1" u="sng" dirty="0">
                <a:solidFill>
                  <a:srgbClr val="4EFFF6"/>
                </a:solidFill>
              </a:rPr>
              <a:t>OWE</a:t>
            </a:r>
            <a:r>
              <a:rPr lang="en-US" sz="11500" b="1" dirty="0">
                <a:solidFill>
                  <a:srgbClr val="4EFFF6"/>
                </a:solidFill>
              </a:rPr>
              <a:t>.</a:t>
            </a:r>
            <a:endParaRPr lang="en-US" sz="11500" dirty="0">
              <a:solidFill>
                <a:srgbClr val="4EFFF6"/>
              </a:solidFill>
            </a:endParaRPr>
          </a:p>
        </p:txBody>
      </p:sp>
    </p:spTree>
    <p:extLst>
      <p:ext uri="{BB962C8B-B14F-4D97-AF65-F5344CB8AC3E}">
        <p14:creationId xmlns:p14="http://schemas.microsoft.com/office/powerpoint/2010/main" val="11716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0"/>
                                        <p:tgtEl>
                                          <p:spTgt spid="3">
                                            <p:txEl>
                                              <p:pRg st="0" end="0"/>
                                            </p:txEl>
                                          </p:spTgt>
                                        </p:tgtEl>
                                      </p:cBhvr>
                                    </p:animEffect>
                                    <p:anim calcmode="lin" valueType="num">
                                      <p:cBhvr>
                                        <p:cTn id="8"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2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50" accel="100000" fill="hold">
                                          <p:stCondLst>
                                            <p:cond delay="22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2">
                <a:lumMod val="60000"/>
                <a:lumOff val="40000"/>
                <a:alpha val="39000"/>
              </a:schemeClr>
            </a:gs>
            <a:gs pos="74000">
              <a:srgbClr val="0070C0"/>
            </a:gs>
            <a:gs pos="53000">
              <a:schemeClr val="accent6">
                <a:lumMod val="50000"/>
              </a:schemeClr>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75F4144-F0EA-D34C-965C-81C5F836C36E}"/>
              </a:ext>
            </a:extLst>
          </p:cNvPr>
          <p:cNvSpPr>
            <a:spLocks noGrp="1"/>
          </p:cNvSpPr>
          <p:nvPr>
            <p:ph idx="1"/>
          </p:nvPr>
        </p:nvSpPr>
        <p:spPr>
          <a:xfrm>
            <a:off x="152401" y="152400"/>
            <a:ext cx="11802532" cy="6434667"/>
          </a:xfrm>
        </p:spPr>
        <p:txBody>
          <a:bodyPr>
            <a:normAutofit/>
          </a:bodyPr>
          <a:lstStyle/>
          <a:p>
            <a:pPr marL="0" indent="0" algn="ctr">
              <a:buNone/>
            </a:pPr>
            <a:r>
              <a:rPr lang="en-US" sz="6000" b="1" u="sng" dirty="0"/>
              <a:t>Proverbs 24:3 (LB)</a:t>
            </a:r>
            <a:r>
              <a:rPr lang="en-US" sz="6000" dirty="0"/>
              <a:t>  </a:t>
            </a:r>
          </a:p>
          <a:p>
            <a:pPr marL="0" indent="0" algn="ctr">
              <a:buNone/>
            </a:pPr>
            <a:r>
              <a:rPr lang="en-US" sz="4400" dirty="0"/>
              <a:t>Any enterprise is built by wise planning, becomes strong through common sense, and profits wonderfully by keeping abreast of the facts. </a:t>
            </a:r>
          </a:p>
          <a:p>
            <a:pPr marL="0" indent="0">
              <a:buNone/>
            </a:pPr>
            <a:endParaRPr lang="en-US" dirty="0"/>
          </a:p>
          <a:p>
            <a:pPr marL="0" indent="0">
              <a:buNone/>
            </a:pPr>
            <a:endParaRPr lang="en-US" sz="2400" dirty="0"/>
          </a:p>
          <a:p>
            <a:pPr marL="0" indent="0" algn="ctr">
              <a:buNone/>
            </a:pPr>
            <a:r>
              <a:rPr lang="en-US" sz="6000" b="1" u="sng" dirty="0">
                <a:solidFill>
                  <a:srgbClr val="00FDFF"/>
                </a:solidFill>
              </a:rPr>
              <a:t>Proverbs 18:13 (LB)</a:t>
            </a:r>
            <a:r>
              <a:rPr lang="en-US" sz="6000" dirty="0">
                <a:solidFill>
                  <a:srgbClr val="00FDFF"/>
                </a:solidFill>
              </a:rPr>
              <a:t>  </a:t>
            </a:r>
          </a:p>
          <a:p>
            <a:pPr marL="0" indent="0" algn="ctr">
              <a:buNone/>
            </a:pPr>
            <a:r>
              <a:rPr lang="en-US" sz="4400" dirty="0">
                <a:solidFill>
                  <a:srgbClr val="00FDFF"/>
                </a:solidFill>
              </a:rPr>
              <a:t>What a shame--yes, how stupid!--to decide before knowing the facts! </a:t>
            </a:r>
          </a:p>
        </p:txBody>
      </p:sp>
    </p:spTree>
    <p:extLst>
      <p:ext uri="{BB962C8B-B14F-4D97-AF65-F5344CB8AC3E}">
        <p14:creationId xmlns:p14="http://schemas.microsoft.com/office/powerpoint/2010/main" val="232816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1500"/>
                                        <p:tgtEl>
                                          <p:spTgt spid="3">
                                            <p:txEl>
                                              <p:pRg st="4" end="4"/>
                                            </p:txEl>
                                          </p:spTgt>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strips(downLeft)">
                                      <p:cBhvr>
                                        <p:cTn id="2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12175B7-06F4-5B43-BF22-4AD90C048FF7}"/>
              </a:ext>
            </a:extLst>
          </p:cNvPr>
          <p:cNvSpPr>
            <a:spLocks noGrp="1"/>
          </p:cNvSpPr>
          <p:nvPr>
            <p:ph idx="1"/>
          </p:nvPr>
        </p:nvSpPr>
        <p:spPr>
          <a:xfrm>
            <a:off x="304799" y="304800"/>
            <a:ext cx="11443855" cy="6137563"/>
          </a:xfrm>
        </p:spPr>
        <p:txBody>
          <a:bodyPr/>
          <a:lstStyle/>
          <a:p>
            <a:pPr marL="0" indent="0" algn="ctr">
              <a:buNone/>
            </a:pPr>
            <a:endParaRPr lang="en-US" b="1" cap="all" dirty="0">
              <a:latin typeface="American Typewriter" panose="02090604020004020304" pitchFamily="18" charset="77"/>
            </a:endParaRPr>
          </a:p>
          <a:p>
            <a:pPr marL="0" indent="0" algn="ctr">
              <a:lnSpc>
                <a:spcPct val="150000"/>
              </a:lnSpc>
              <a:spcBef>
                <a:spcPts val="0"/>
              </a:spcBef>
              <a:buNone/>
            </a:pPr>
            <a:r>
              <a:rPr lang="en-US" sz="6000" b="1" cap="all" dirty="0">
                <a:latin typeface="American Typewriter" panose="02090604020004020304" pitchFamily="18" charset="77"/>
              </a:rPr>
              <a:t>Consumer debt in the united states stands at </a:t>
            </a:r>
            <a:r>
              <a:rPr lang="en-US" sz="6000" b="1" u="sng" cap="all" dirty="0">
                <a:latin typeface="American Typewriter" panose="02090604020004020304" pitchFamily="18" charset="77"/>
              </a:rPr>
              <a:t>nearly 2 trillion dollars</a:t>
            </a:r>
            <a:r>
              <a:rPr lang="en-US" sz="6000" u="sng" cap="all" dirty="0">
                <a:latin typeface="American Typewriter" panose="02090604020004020304" pitchFamily="18" charset="77"/>
              </a:rPr>
              <a:t>  </a:t>
            </a:r>
          </a:p>
          <a:p>
            <a:pPr marL="0" indent="0" algn="ctr">
              <a:buNone/>
            </a:pPr>
            <a:endParaRPr lang="en-US" dirty="0"/>
          </a:p>
        </p:txBody>
      </p:sp>
    </p:spTree>
    <p:extLst>
      <p:ext uri="{BB962C8B-B14F-4D97-AF65-F5344CB8AC3E}">
        <p14:creationId xmlns:p14="http://schemas.microsoft.com/office/powerpoint/2010/main" val="112900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375"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75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BE2183-92C7-BA41-A5F8-FE21C22AF9A5}"/>
              </a:ext>
            </a:extLst>
          </p:cNvPr>
          <p:cNvSpPr>
            <a:spLocks noGrp="1"/>
          </p:cNvSpPr>
          <p:nvPr>
            <p:ph idx="1"/>
          </p:nvPr>
        </p:nvSpPr>
        <p:spPr>
          <a:xfrm>
            <a:off x="474133" y="423332"/>
            <a:ext cx="11243733" cy="5842001"/>
          </a:xfrm>
        </p:spPr>
        <p:txBody>
          <a:bodyPr anchor="ctr">
            <a:normAutofit/>
          </a:bodyPr>
          <a:lstStyle/>
          <a:p>
            <a:pPr marL="0" indent="0" algn="ctr">
              <a:buNone/>
            </a:pPr>
            <a:r>
              <a:rPr lang="en-US" sz="16600" b="1" dirty="0">
                <a:solidFill>
                  <a:schemeClr val="bg1"/>
                </a:solidFill>
              </a:rPr>
              <a:t>Have a </a:t>
            </a:r>
          </a:p>
          <a:p>
            <a:pPr marL="0" indent="0" algn="ctr">
              <a:buNone/>
            </a:pPr>
            <a:r>
              <a:rPr lang="en-US" sz="16600" b="1" u="sng" dirty="0">
                <a:solidFill>
                  <a:srgbClr val="33E6F3"/>
                </a:solidFill>
              </a:rPr>
              <a:t>SALE.</a:t>
            </a:r>
            <a:endParaRPr lang="en-US" sz="16600" dirty="0">
              <a:solidFill>
                <a:srgbClr val="FFFF00"/>
              </a:solidFill>
            </a:endParaRPr>
          </a:p>
        </p:txBody>
      </p:sp>
    </p:spTree>
    <p:extLst>
      <p:ext uri="{BB962C8B-B14F-4D97-AF65-F5344CB8AC3E}">
        <p14:creationId xmlns:p14="http://schemas.microsoft.com/office/powerpoint/2010/main" val="28779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875"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875"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875" accel="50000" fill="hold">
                                          <p:stCondLst>
                                            <p:cond delay="875"/>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75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875"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875"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875" accel="50000" fill="hold">
                                          <p:stCondLst>
                                            <p:cond delay="875"/>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750" decel="50000">
                                          <p:stCondLst>
                                            <p:cond delay="0"/>
                                          </p:stCondLst>
                                        </p:cTn>
                                        <p:tgtEl>
                                          <p:spTgt spid="3">
                                            <p:txEl>
                                              <p:pRg st="0" end="0"/>
                                            </p:txEl>
                                          </p:spTgt>
                                        </p:tgtEl>
                                      </p:cBhvr>
                                    </p:animEffect>
                                  </p:childTnLst>
                                </p:cTn>
                              </p:par>
                            </p:childTnLst>
                          </p:cTn>
                        </p:par>
                        <p:par>
                          <p:cTn id="15" fill="hold">
                            <p:stCondLst>
                              <p:cond delay="1750"/>
                            </p:stCondLst>
                            <p:childTnLst>
                              <p:par>
                                <p:cTn id="16" presetID="25"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875"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75"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0" dur="875" accel="50000" fill="hold">
                                          <p:stCondLst>
                                            <p:cond delay="875"/>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1" dur="175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875"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3" dur="875"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4" dur="875" accel="50000" fill="hold">
                                          <p:stCondLst>
                                            <p:cond delay="875"/>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5" dur="175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A43F1F-8630-FF45-9730-3CEB6D230A01}"/>
              </a:ext>
            </a:extLst>
          </p:cNvPr>
          <p:cNvSpPr>
            <a:spLocks noGrp="1"/>
          </p:cNvSpPr>
          <p:nvPr>
            <p:ph idx="1"/>
          </p:nvPr>
        </p:nvSpPr>
        <p:spPr>
          <a:xfrm>
            <a:off x="838200" y="863600"/>
            <a:ext cx="10515600" cy="5313363"/>
          </a:xfrm>
        </p:spPr>
        <p:txBody>
          <a:bodyPr anchor="ctr"/>
          <a:lstStyle/>
          <a:p>
            <a:pPr marL="0" indent="0" algn="ctr">
              <a:buNone/>
            </a:pPr>
            <a:r>
              <a:rPr lang="en-US" sz="5400" dirty="0"/>
              <a:t> </a:t>
            </a:r>
            <a:r>
              <a:rPr lang="en-US" sz="5400" b="1" u="sng" dirty="0"/>
              <a:t>Ezekiel 20:7a (LB)</a:t>
            </a:r>
            <a:endParaRPr lang="en-US" sz="5400" dirty="0"/>
          </a:p>
          <a:p>
            <a:pPr marL="0" indent="0" algn="ctr">
              <a:buNone/>
            </a:pPr>
            <a:r>
              <a:rPr lang="en-US" sz="5400" dirty="0"/>
              <a:t>Get rid of every idol.</a:t>
            </a:r>
          </a:p>
          <a:p>
            <a:pPr marL="0" indent="0">
              <a:buNone/>
            </a:pPr>
            <a:endParaRPr lang="en-US" dirty="0"/>
          </a:p>
        </p:txBody>
      </p:sp>
    </p:spTree>
    <p:extLst>
      <p:ext uri="{BB962C8B-B14F-4D97-AF65-F5344CB8AC3E}">
        <p14:creationId xmlns:p14="http://schemas.microsoft.com/office/powerpoint/2010/main" val="6242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888AB40-64F7-9C42-9CE2-4D5C1A552DA8}"/>
              </a:ext>
            </a:extLst>
          </p:cNvPr>
          <p:cNvSpPr>
            <a:spLocks noGrp="1"/>
          </p:cNvSpPr>
          <p:nvPr>
            <p:ph idx="1"/>
          </p:nvPr>
        </p:nvSpPr>
        <p:spPr>
          <a:xfrm>
            <a:off x="254000" y="457200"/>
            <a:ext cx="11683999" cy="6011333"/>
          </a:xfrm>
        </p:spPr>
        <p:txBody>
          <a:bodyPr>
            <a:normAutofit/>
          </a:bodyPr>
          <a:lstStyle/>
          <a:p>
            <a:pPr marL="0" indent="0" algn="ctr">
              <a:buNone/>
            </a:pPr>
            <a:r>
              <a:rPr lang="en-US" sz="13900" b="1" dirty="0">
                <a:solidFill>
                  <a:schemeClr val="accent2">
                    <a:lumMod val="60000"/>
                    <a:lumOff val="40000"/>
                  </a:schemeClr>
                </a:solidFill>
                <a:latin typeface="Copperplate Gothic Bold" panose="020E0705020206020404" pitchFamily="34" charset="77"/>
              </a:rPr>
              <a:t>5.  Set up a </a:t>
            </a:r>
            <a:r>
              <a:rPr lang="en-US" sz="12500" b="1" u="sng" dirty="0">
                <a:solidFill>
                  <a:srgbClr val="33E6F3"/>
                </a:solidFill>
                <a:latin typeface="Copperplate Gothic Bold" panose="020E0705020206020404" pitchFamily="34" charset="77"/>
              </a:rPr>
              <a:t>REPAYMENT</a:t>
            </a:r>
            <a:r>
              <a:rPr lang="en-US" sz="13900" b="1" dirty="0">
                <a:latin typeface="Copperplate Gothic Bold" panose="020E0705020206020404" pitchFamily="34" charset="77"/>
              </a:rPr>
              <a:t> </a:t>
            </a:r>
            <a:r>
              <a:rPr lang="en-US" sz="13900" b="1" dirty="0">
                <a:solidFill>
                  <a:schemeClr val="accent2">
                    <a:lumMod val="60000"/>
                    <a:lumOff val="40000"/>
                  </a:schemeClr>
                </a:solidFill>
                <a:latin typeface="Copperplate Gothic Bold" panose="020E0705020206020404" pitchFamily="34" charset="77"/>
              </a:rPr>
              <a:t>plan.</a:t>
            </a:r>
            <a:endParaRPr lang="en-US" sz="13900" dirty="0">
              <a:solidFill>
                <a:schemeClr val="accent2">
                  <a:lumMod val="60000"/>
                  <a:lumOff val="40000"/>
                </a:schemeClr>
              </a:solidFill>
              <a:latin typeface="Copperplate Gothic Bold" panose="020E0705020206020404" pitchFamily="34" charset="77"/>
            </a:endParaRPr>
          </a:p>
        </p:txBody>
      </p:sp>
    </p:spTree>
    <p:extLst>
      <p:ext uri="{BB962C8B-B14F-4D97-AF65-F5344CB8AC3E}">
        <p14:creationId xmlns:p14="http://schemas.microsoft.com/office/powerpoint/2010/main" val="192539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E99F4B6-0561-9B4A-AFD8-2668EC65C463}"/>
              </a:ext>
            </a:extLst>
          </p:cNvPr>
          <p:cNvSpPr>
            <a:spLocks noGrp="1"/>
          </p:cNvSpPr>
          <p:nvPr>
            <p:ph idx="1"/>
          </p:nvPr>
        </p:nvSpPr>
        <p:spPr>
          <a:xfrm>
            <a:off x="321733" y="677333"/>
            <a:ext cx="11413067" cy="5499630"/>
          </a:xfrm>
        </p:spPr>
        <p:txBody>
          <a:bodyPr anchor="ctr"/>
          <a:lstStyle/>
          <a:p>
            <a:pPr marL="0" indent="0" algn="ctr">
              <a:buNone/>
            </a:pPr>
            <a:r>
              <a:rPr lang="en-US" sz="6600" b="1" u="sng" dirty="0"/>
              <a:t>Proverbs 20:18a (LB)</a:t>
            </a:r>
            <a:endParaRPr lang="en-US" sz="6600" dirty="0"/>
          </a:p>
          <a:p>
            <a:pPr marL="0" indent="0" algn="ctr">
              <a:buNone/>
            </a:pPr>
            <a:r>
              <a:rPr lang="en-US" sz="6000" dirty="0"/>
              <a:t>Don't go ahead with your plans without the advice of others.</a:t>
            </a:r>
          </a:p>
          <a:p>
            <a:endParaRPr lang="en-US" dirty="0"/>
          </a:p>
        </p:txBody>
      </p:sp>
    </p:spTree>
    <p:extLst>
      <p:ext uri="{BB962C8B-B14F-4D97-AF65-F5344CB8AC3E}">
        <p14:creationId xmlns:p14="http://schemas.microsoft.com/office/powerpoint/2010/main" val="233550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250"/>
                                        <p:tgtEl>
                                          <p:spTgt spid="3">
                                            <p:txEl>
                                              <p:pRg st="0" end="0"/>
                                            </p:txEl>
                                          </p:spTgt>
                                        </p:tgtEl>
                                      </p:cBhvr>
                                    </p:animEffect>
                                  </p:childTnLst>
                                </p:cTn>
                              </p:par>
                            </p:childTnLst>
                          </p:cTn>
                        </p:par>
                        <p:par>
                          <p:cTn id="8" fill="hold">
                            <p:stCondLst>
                              <p:cond delay="125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40000">
              <a:schemeClr val="accent1">
                <a:lumMod val="45000"/>
                <a:lumOff val="55000"/>
              </a:schemeClr>
            </a:gs>
            <a:gs pos="49000">
              <a:srgbClr val="182DF3"/>
            </a:gs>
            <a:gs pos="100000">
              <a:schemeClr val="bg2">
                <a:lumMod val="5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B922C83-15F7-474C-BF9C-B2285352D473}"/>
              </a:ext>
            </a:extLst>
          </p:cNvPr>
          <p:cNvSpPr>
            <a:spLocks noGrp="1"/>
          </p:cNvSpPr>
          <p:nvPr>
            <p:ph idx="1"/>
          </p:nvPr>
        </p:nvSpPr>
        <p:spPr>
          <a:xfrm>
            <a:off x="406400" y="508000"/>
            <a:ext cx="11430000" cy="5668963"/>
          </a:xfrm>
        </p:spPr>
        <p:txBody>
          <a:bodyPr anchor="ctr">
            <a:normAutofit/>
          </a:bodyPr>
          <a:lstStyle/>
          <a:p>
            <a:pPr marL="0" indent="0" algn="ctr">
              <a:buNone/>
            </a:pPr>
            <a:r>
              <a:rPr lang="en-US" sz="16600" b="1" dirty="0"/>
              <a:t>6.  Add no </a:t>
            </a:r>
            <a:r>
              <a:rPr lang="en-US" sz="16600" b="1" u="sng" dirty="0">
                <a:solidFill>
                  <a:srgbClr val="4EFFF6"/>
                </a:solidFill>
              </a:rPr>
              <a:t>NEW DEBT.</a:t>
            </a:r>
            <a:endParaRPr lang="en-US" sz="16600" dirty="0"/>
          </a:p>
        </p:txBody>
      </p:sp>
    </p:spTree>
    <p:extLst>
      <p:ext uri="{BB962C8B-B14F-4D97-AF65-F5344CB8AC3E}">
        <p14:creationId xmlns:p14="http://schemas.microsoft.com/office/powerpoint/2010/main" val="42360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1F2A70C-431F-804F-8E6F-0A85FD565453}"/>
              </a:ext>
            </a:extLst>
          </p:cNvPr>
          <p:cNvSpPr>
            <a:spLocks noGrp="1"/>
          </p:cNvSpPr>
          <p:nvPr>
            <p:ph idx="1"/>
          </p:nvPr>
        </p:nvSpPr>
        <p:spPr>
          <a:xfrm>
            <a:off x="372533" y="541867"/>
            <a:ext cx="11362267" cy="5774266"/>
          </a:xfrm>
        </p:spPr>
        <p:txBody>
          <a:bodyPr anchor="ctr"/>
          <a:lstStyle/>
          <a:p>
            <a:pPr marL="0" indent="0" algn="ctr">
              <a:buNone/>
            </a:pPr>
            <a:r>
              <a:rPr lang="en-US" sz="8000" b="1" u="sng" dirty="0"/>
              <a:t>Hebrews 13:5a (NIV)</a:t>
            </a:r>
            <a:r>
              <a:rPr lang="en-US" sz="8000" dirty="0"/>
              <a:t>  </a:t>
            </a:r>
          </a:p>
          <a:p>
            <a:pPr marL="0" indent="0" algn="ctr">
              <a:buNone/>
            </a:pPr>
            <a:r>
              <a:rPr lang="en-US" sz="7200" dirty="0"/>
              <a:t>Keep your lives free from the love of money and be content with what you have.</a:t>
            </a:r>
          </a:p>
          <a:p>
            <a:pPr marL="0" indent="0">
              <a:buNone/>
            </a:pPr>
            <a:endParaRPr lang="en-US" dirty="0"/>
          </a:p>
        </p:txBody>
      </p:sp>
    </p:spTree>
    <p:extLst>
      <p:ext uri="{BB962C8B-B14F-4D97-AF65-F5344CB8AC3E}">
        <p14:creationId xmlns:p14="http://schemas.microsoft.com/office/powerpoint/2010/main" val="1183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7F9165B-5D9E-CE4A-A423-CCBB7939F395}"/>
              </a:ext>
            </a:extLst>
          </p:cNvPr>
          <p:cNvSpPr>
            <a:spLocks noGrp="1"/>
          </p:cNvSpPr>
          <p:nvPr>
            <p:ph idx="1"/>
          </p:nvPr>
        </p:nvSpPr>
        <p:spPr>
          <a:xfrm>
            <a:off x="524933" y="762000"/>
            <a:ext cx="11209867" cy="5672667"/>
          </a:xfrm>
        </p:spPr>
        <p:txBody>
          <a:bodyPr/>
          <a:lstStyle/>
          <a:p>
            <a:pPr marL="0" indent="0" algn="ctr">
              <a:buNone/>
            </a:pPr>
            <a:r>
              <a:rPr lang="en-US" sz="11500" b="1" dirty="0"/>
              <a:t>7.  Share your plan with your </a:t>
            </a:r>
            <a:r>
              <a:rPr lang="en-US" sz="11500" b="1" u="sng" dirty="0">
                <a:solidFill>
                  <a:srgbClr val="FF0000"/>
                </a:solidFill>
              </a:rPr>
              <a:t>CREDITORS</a:t>
            </a:r>
            <a:r>
              <a:rPr lang="en-US" sz="11500" b="1" dirty="0">
                <a:solidFill>
                  <a:srgbClr val="FF0000"/>
                </a:solidFill>
              </a:rPr>
              <a:t>.  </a:t>
            </a:r>
            <a:endParaRPr lang="en-US" sz="11500" dirty="0">
              <a:solidFill>
                <a:srgbClr val="FF0000"/>
              </a:solidFill>
            </a:endParaRPr>
          </a:p>
          <a:p>
            <a:pPr marL="0" indent="0">
              <a:buNone/>
            </a:pPr>
            <a:endParaRPr lang="en-US" dirty="0"/>
          </a:p>
        </p:txBody>
      </p:sp>
    </p:spTree>
    <p:extLst>
      <p:ext uri="{BB962C8B-B14F-4D97-AF65-F5344CB8AC3E}">
        <p14:creationId xmlns:p14="http://schemas.microsoft.com/office/powerpoint/2010/main" val="22328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5AE470-39DA-6D4A-96EC-D95C34FFAABA}"/>
              </a:ext>
            </a:extLst>
          </p:cNvPr>
          <p:cNvSpPr>
            <a:spLocks noGrp="1"/>
          </p:cNvSpPr>
          <p:nvPr>
            <p:ph idx="1"/>
          </p:nvPr>
        </p:nvSpPr>
        <p:spPr>
          <a:xfrm>
            <a:off x="660400" y="524933"/>
            <a:ext cx="10922000" cy="5926666"/>
          </a:xfrm>
        </p:spPr>
        <p:txBody>
          <a:bodyPr anchor="ctr">
            <a:normAutofit/>
          </a:bodyPr>
          <a:lstStyle/>
          <a:p>
            <a:pPr marL="0" indent="0" algn="ctr">
              <a:spcBef>
                <a:spcPts val="1600"/>
              </a:spcBef>
              <a:spcAft>
                <a:spcPts val="1800"/>
              </a:spcAft>
              <a:buNone/>
            </a:pPr>
            <a:r>
              <a:rPr lang="en-US" sz="7200" b="1" u="sng" dirty="0"/>
              <a:t>Proverbs 16:7 (GW)</a:t>
            </a:r>
            <a:r>
              <a:rPr lang="en-US" sz="7200" dirty="0"/>
              <a:t>  </a:t>
            </a:r>
          </a:p>
          <a:p>
            <a:pPr marL="0" indent="0" algn="ctr">
              <a:spcBef>
                <a:spcPts val="1600"/>
              </a:spcBef>
              <a:spcAft>
                <a:spcPts val="1800"/>
              </a:spcAft>
              <a:buNone/>
            </a:pPr>
            <a:r>
              <a:rPr lang="en-US" sz="6000" dirty="0"/>
              <a:t>When a person's ways are pleasing to the Lord, he makes even his enemies to be at peace with him </a:t>
            </a:r>
          </a:p>
        </p:txBody>
      </p:sp>
    </p:spTree>
    <p:extLst>
      <p:ext uri="{BB962C8B-B14F-4D97-AF65-F5344CB8AC3E}">
        <p14:creationId xmlns:p14="http://schemas.microsoft.com/office/powerpoint/2010/main" val="36484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F45820B-4F68-204F-BD6A-9BC494EE8FF4}"/>
              </a:ext>
            </a:extLst>
          </p:cNvPr>
          <p:cNvSpPr>
            <a:spLocks noGrp="1"/>
          </p:cNvSpPr>
          <p:nvPr>
            <p:ph idx="1"/>
          </p:nvPr>
        </p:nvSpPr>
        <p:spPr>
          <a:xfrm>
            <a:off x="838200" y="558800"/>
            <a:ext cx="10515600" cy="5618163"/>
          </a:xfrm>
        </p:spPr>
        <p:txBody>
          <a:bodyPr anchor="ctr">
            <a:normAutofit/>
          </a:bodyPr>
          <a:lstStyle/>
          <a:p>
            <a:pPr marL="0" indent="0" algn="ctr">
              <a:buNone/>
            </a:pPr>
            <a:r>
              <a:rPr lang="en-US" sz="13800" b="1" u="sng" dirty="0">
                <a:solidFill>
                  <a:srgbClr val="FF0000"/>
                </a:solidFill>
                <a:latin typeface="Copperplate Gothic Bold" panose="020E0705020206020404" pitchFamily="34" charset="77"/>
              </a:rPr>
              <a:t>STICK</a:t>
            </a:r>
            <a:r>
              <a:rPr lang="en-US" sz="13800" b="1" u="sng" dirty="0">
                <a:latin typeface="Copperplate Gothic Bold" panose="020E0705020206020404" pitchFamily="34" charset="77"/>
              </a:rPr>
              <a:t> </a:t>
            </a:r>
          </a:p>
          <a:p>
            <a:pPr marL="0" indent="0" algn="ctr">
              <a:buNone/>
            </a:pPr>
            <a:r>
              <a:rPr lang="en-US" sz="13800" b="1" dirty="0">
                <a:latin typeface="Copperplate Gothic Bold" panose="020E0705020206020404" pitchFamily="34" charset="77"/>
              </a:rPr>
              <a:t>TO  IT!</a:t>
            </a:r>
            <a:endParaRPr lang="en-US" sz="13800" dirty="0">
              <a:latin typeface="Copperplate Gothic Bold" panose="020E0705020206020404" pitchFamily="34" charset="77"/>
            </a:endParaRPr>
          </a:p>
        </p:txBody>
      </p:sp>
    </p:spTree>
    <p:extLst>
      <p:ext uri="{BB962C8B-B14F-4D97-AF65-F5344CB8AC3E}">
        <p14:creationId xmlns:p14="http://schemas.microsoft.com/office/powerpoint/2010/main" val="820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DE7E4C-AC6D-A44A-AB57-F6D5A2160186}"/>
              </a:ext>
            </a:extLst>
          </p:cNvPr>
          <p:cNvSpPr>
            <a:spLocks noGrp="1"/>
          </p:cNvSpPr>
          <p:nvPr>
            <p:ph idx="1"/>
          </p:nvPr>
        </p:nvSpPr>
        <p:spPr>
          <a:xfrm>
            <a:off x="838200" y="508000"/>
            <a:ext cx="10515600" cy="5668963"/>
          </a:xfrm>
        </p:spPr>
        <p:txBody>
          <a:bodyPr>
            <a:normAutofit/>
          </a:bodyPr>
          <a:lstStyle/>
          <a:p>
            <a:pPr marL="0" indent="0" algn="ctr">
              <a:buNone/>
            </a:pPr>
            <a:r>
              <a:rPr lang="en-US" sz="8000" b="1" u="sng" dirty="0"/>
              <a:t>Galatians 6:9 (LB)</a:t>
            </a:r>
            <a:endParaRPr lang="en-US" sz="8000" dirty="0"/>
          </a:p>
          <a:p>
            <a:pPr marL="0" indent="0" algn="ctr">
              <a:buNone/>
            </a:pPr>
            <a:r>
              <a:rPr lang="en-US" sz="6000" dirty="0"/>
              <a:t>And let us not get tired of doing what is right, for after a while we will reap a harvest of blessing if we don't get discouraged and give up.</a:t>
            </a:r>
          </a:p>
          <a:p>
            <a:pPr marL="0" indent="0">
              <a:buNone/>
            </a:pPr>
            <a:endParaRPr lang="en-US" dirty="0"/>
          </a:p>
        </p:txBody>
      </p:sp>
    </p:spTree>
    <p:extLst>
      <p:ext uri="{BB962C8B-B14F-4D97-AF65-F5344CB8AC3E}">
        <p14:creationId xmlns:p14="http://schemas.microsoft.com/office/powerpoint/2010/main" val="281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750"/>
                                        <p:tgtEl>
                                          <p:spTgt spid="3">
                                            <p:txEl>
                                              <p:pRg st="0" end="0"/>
                                            </p:txEl>
                                          </p:spTgt>
                                        </p:tgtEl>
                                      </p:cBhvr>
                                    </p:animEffect>
                                  </p:childTnLst>
                                </p:cTn>
                              </p:par>
                            </p:childTnLst>
                          </p:cTn>
                        </p:par>
                        <p:par>
                          <p:cTn id="8" fill="hold">
                            <p:stCondLst>
                              <p:cond delay="175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02E1CF1-3063-E448-8969-69142831212B}"/>
              </a:ext>
            </a:extLst>
          </p:cNvPr>
          <p:cNvSpPr>
            <a:spLocks noGrp="1"/>
          </p:cNvSpPr>
          <p:nvPr>
            <p:ph idx="1"/>
          </p:nvPr>
        </p:nvSpPr>
        <p:spPr>
          <a:xfrm>
            <a:off x="249381" y="443345"/>
            <a:ext cx="11782395" cy="6026728"/>
          </a:xfrm>
        </p:spPr>
        <p:txBody>
          <a:bodyPr>
            <a:normAutofit/>
          </a:bodyPr>
          <a:lstStyle/>
          <a:p>
            <a:pPr marL="0" indent="0" algn="ctr">
              <a:buNone/>
            </a:pPr>
            <a:r>
              <a:rPr lang="en-US" sz="3200" cap="all" dirty="0"/>
              <a:t> </a:t>
            </a:r>
          </a:p>
        </p:txBody>
      </p:sp>
      <p:sp>
        <p:nvSpPr>
          <p:cNvPr id="4" name="Rectangle 3">
            <a:extLst>
              <a:ext uri="{FF2B5EF4-FFF2-40B4-BE49-F238E27FC236}">
                <a16:creationId xmlns="" xmlns:a16="http://schemas.microsoft.com/office/drawing/2014/main" id="{6F1031F3-52AC-9741-A77B-3320FAEEE8E8}"/>
              </a:ext>
            </a:extLst>
          </p:cNvPr>
          <p:cNvSpPr/>
          <p:nvPr/>
        </p:nvSpPr>
        <p:spPr>
          <a:xfrm>
            <a:off x="-351421" y="1933215"/>
            <a:ext cx="12811712" cy="2800767"/>
          </a:xfrm>
          <a:prstGeom prst="rect">
            <a:avLst/>
          </a:prstGeom>
          <a:blipFill>
            <a:blip r:embed="rId2"/>
            <a:tile tx="0" ty="0" sx="100000" sy="100000" flip="none" algn="tl"/>
          </a:blipFill>
          <a:effectLst>
            <a:outerShdw blurRad="139700" dist="50800" dir="5400000" sx="1000" sy="1000" algn="ctr" rotWithShape="0">
              <a:srgbClr val="000000">
                <a:alpha val="43137"/>
              </a:srgbClr>
            </a:outerShdw>
            <a:reflection stA="37000" endPos="43000" dir="5400000" sy="-100000" algn="bl" rotWithShape="0"/>
          </a:effectLst>
          <a:scene3d>
            <a:camera prst="orthographicFront"/>
            <a:lightRig rig="threePt" dir="t"/>
          </a:scene3d>
          <a:sp3d>
            <a:bevelT prst="angle"/>
          </a:sp3d>
        </p:spPr>
        <p:txBody>
          <a:bodyPr wrap="none" lIns="91440" tIns="45720" rIns="91440" bIns="45720">
            <a:spAutoFit/>
          </a:bodyPr>
          <a:lstStyle/>
          <a:p>
            <a:pPr algn="ctr"/>
            <a:r>
              <a:rPr lang="en-US" sz="8800" b="1" cap="all"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“What is God’s way</a:t>
            </a:r>
          </a:p>
          <a:p>
            <a:pPr algn="ctr"/>
            <a:r>
              <a:rPr lang="en-US" sz="8800" b="1" cap="all"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 out of the debt trap?” </a:t>
            </a:r>
          </a:p>
        </p:txBody>
      </p:sp>
    </p:spTree>
    <p:extLst>
      <p:ext uri="{BB962C8B-B14F-4D97-AF65-F5344CB8AC3E}">
        <p14:creationId xmlns:p14="http://schemas.microsoft.com/office/powerpoint/2010/main" val="8063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B80D427-5DFA-A04A-AFB6-477A54E84A81}"/>
              </a:ext>
            </a:extLst>
          </p:cNvPr>
          <p:cNvSpPr>
            <a:spLocks noGrp="1"/>
          </p:cNvSpPr>
          <p:nvPr>
            <p:ph idx="1"/>
          </p:nvPr>
        </p:nvSpPr>
        <p:spPr>
          <a:xfrm>
            <a:off x="609600" y="575733"/>
            <a:ext cx="10922000" cy="5601230"/>
          </a:xfrm>
        </p:spPr>
        <p:txBody>
          <a:bodyPr/>
          <a:lstStyle/>
          <a:p>
            <a:pPr marL="0" indent="0" algn="ctr">
              <a:buNone/>
            </a:pPr>
            <a:r>
              <a:rPr lang="en-US" sz="6600" b="1" u="sng" dirty="0"/>
              <a:t>Colossians 2:14 (IBC)</a:t>
            </a:r>
            <a:endParaRPr lang="en-US" sz="6600" dirty="0"/>
          </a:p>
          <a:p>
            <a:pPr marL="0" indent="0" algn="ctr">
              <a:buNone/>
            </a:pPr>
            <a:r>
              <a:rPr lang="en-US" sz="5400" dirty="0"/>
              <a:t>We owed a debt because we broke God’s laws. That debt listed all the rules we failed to follow. But God forgave us and took away that debt and nailed it to the cross.</a:t>
            </a:r>
          </a:p>
          <a:p>
            <a:pPr marL="0" indent="0">
              <a:buNone/>
            </a:pPr>
            <a:endParaRPr lang="en-US" dirty="0"/>
          </a:p>
        </p:txBody>
      </p:sp>
    </p:spTree>
    <p:extLst>
      <p:ext uri="{BB962C8B-B14F-4D97-AF65-F5344CB8AC3E}">
        <p14:creationId xmlns:p14="http://schemas.microsoft.com/office/powerpoint/2010/main" val="13258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750"/>
                                        <p:tgtEl>
                                          <p:spTgt spid="3">
                                            <p:txEl>
                                              <p:pRg st="0" end="0"/>
                                            </p:txEl>
                                          </p:spTgt>
                                        </p:tgtEl>
                                      </p:cBhvr>
                                    </p:animEffect>
                                  </p:childTnLst>
                                </p:cTn>
                              </p:par>
                            </p:childTnLst>
                          </p:cTn>
                        </p:par>
                        <p:par>
                          <p:cTn id="8" fill="hold">
                            <p:stCondLst>
                              <p:cond delay="175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rgbClr val="182DF3"/>
            </a:gs>
            <a:gs pos="100000">
              <a:schemeClr val="accent1">
                <a:lumMod val="45000"/>
                <a:lumOff val="55000"/>
              </a:schemeClr>
            </a:gs>
            <a:gs pos="81000">
              <a:schemeClr val="accent1">
                <a:lumMod val="31000"/>
              </a:schemeClr>
            </a:gs>
            <a:gs pos="99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3283C6-3399-E442-9466-C32AF7C6E688}"/>
              </a:ext>
            </a:extLst>
          </p:cNvPr>
          <p:cNvSpPr>
            <a:spLocks noGrp="1"/>
          </p:cNvSpPr>
          <p:nvPr>
            <p:ph idx="1"/>
          </p:nvPr>
        </p:nvSpPr>
        <p:spPr>
          <a:xfrm>
            <a:off x="263236" y="277092"/>
            <a:ext cx="11582400" cy="6234544"/>
          </a:xfrm>
        </p:spPr>
        <p:txBody>
          <a:bodyPr/>
          <a:lstStyle/>
          <a:p>
            <a:pPr marL="0" indent="0">
              <a:buNone/>
            </a:pPr>
            <a:r>
              <a:rPr lang="en-US" b="1" cap="all" dirty="0"/>
              <a:t> </a:t>
            </a:r>
            <a:endParaRPr lang="en-US" cap="all" dirty="0"/>
          </a:p>
        </p:txBody>
      </p:sp>
      <p:sp useBgFill="1">
        <p:nvSpPr>
          <p:cNvPr id="4" name="Rectangle 3">
            <a:extLst>
              <a:ext uri="{FF2B5EF4-FFF2-40B4-BE49-F238E27FC236}">
                <a16:creationId xmlns="" xmlns:a16="http://schemas.microsoft.com/office/drawing/2014/main" id="{5A32201C-ED19-0F42-AADA-5F440C8FD62A}"/>
              </a:ext>
            </a:extLst>
          </p:cNvPr>
          <p:cNvSpPr/>
          <p:nvPr/>
        </p:nvSpPr>
        <p:spPr>
          <a:xfrm>
            <a:off x="263236" y="1524000"/>
            <a:ext cx="11582400" cy="4401205"/>
          </a:xfrm>
          <a:prstGeom prst="rect">
            <a:avLst/>
          </a:prstGeom>
        </p:spPr>
        <p:txBody>
          <a:bodyPr wrap="square" lIns="91440" tIns="45720" rIns="91440" bIns="45720">
            <a:spAutoFit/>
          </a:bodyPr>
          <a:lstStyle/>
          <a:p>
            <a:pPr algn="ctr"/>
            <a:r>
              <a:rPr lang="en-US" sz="14000" b="1" cap="all"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Phosphate Solid" panose="02000506050000020004" pitchFamily="2" charset="77"/>
                <a:cs typeface="Phosphate Solid" panose="02000506050000020004" pitchFamily="2" charset="77"/>
              </a:rPr>
              <a:t>Why is debt a trap? </a:t>
            </a:r>
          </a:p>
        </p:txBody>
      </p:sp>
    </p:spTree>
    <p:extLst>
      <p:ext uri="{BB962C8B-B14F-4D97-AF65-F5344CB8AC3E}">
        <p14:creationId xmlns:p14="http://schemas.microsoft.com/office/powerpoint/2010/main" val="5661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998">
              <a:schemeClr val="accent4">
                <a:lumMod val="20000"/>
                <a:lumOff val="80000"/>
              </a:schemeClr>
            </a:gs>
            <a:gs pos="75000">
              <a:schemeClr val="accent1">
                <a:lumMod val="20000"/>
                <a:lumOff val="80000"/>
              </a:schemeClr>
            </a:gs>
            <a:gs pos="0">
              <a:schemeClr val="accent1">
                <a:lumMod val="89000"/>
              </a:schemeClr>
            </a:gs>
            <a:gs pos="0">
              <a:schemeClr val="tx1"/>
            </a:gs>
            <a:gs pos="33000">
              <a:srgbClr val="FFC000"/>
            </a:gs>
            <a:gs pos="22000">
              <a:schemeClr val="accent5">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29AD4FE-9BDB-8443-9079-72F046D3C856}"/>
              </a:ext>
            </a:extLst>
          </p:cNvPr>
          <p:cNvSpPr>
            <a:spLocks noGrp="1"/>
          </p:cNvSpPr>
          <p:nvPr>
            <p:ph idx="1"/>
          </p:nvPr>
        </p:nvSpPr>
        <p:spPr>
          <a:xfrm>
            <a:off x="0" y="457200"/>
            <a:ext cx="5347855" cy="5719763"/>
          </a:xfrm>
        </p:spPr>
        <p:txBody>
          <a:bodyPr>
            <a:noAutofit/>
          </a:bodyPr>
          <a:lstStyle/>
          <a:p>
            <a:pPr marL="0" indent="0" algn="ctr">
              <a:spcBef>
                <a:spcPts val="2800"/>
              </a:spcBef>
              <a:spcAft>
                <a:spcPts val="600"/>
              </a:spcAft>
              <a:buNone/>
            </a:pPr>
            <a:r>
              <a:rPr lang="en-US" sz="5400" b="1" u="sng" dirty="0">
                <a:solidFill>
                  <a:srgbClr val="182DF3"/>
                </a:solidFill>
                <a:latin typeface="Big Caslon Medium" panose="02000603090000020003" pitchFamily="2" charset="-79"/>
                <a:cs typeface="Big Caslon Medium" panose="02000603090000020003" pitchFamily="2" charset="-79"/>
              </a:rPr>
              <a:t>Proverbs 22:7</a:t>
            </a:r>
          </a:p>
          <a:p>
            <a:pPr marL="0" indent="0" algn="ctr">
              <a:spcBef>
                <a:spcPts val="2800"/>
              </a:spcBef>
              <a:spcAft>
                <a:spcPts val="2400"/>
              </a:spcAft>
              <a:buNone/>
            </a:pPr>
            <a:r>
              <a:rPr lang="en-US" sz="5400" b="1" dirty="0">
                <a:solidFill>
                  <a:srgbClr val="182DF3"/>
                </a:solidFill>
                <a:latin typeface="Big Caslon Medium" panose="02000603090000020003" pitchFamily="2" charset="-79"/>
                <a:cs typeface="Big Caslon Medium" panose="02000603090000020003" pitchFamily="2" charset="-79"/>
              </a:rPr>
              <a:t>The rich </a:t>
            </a:r>
            <a:r>
              <a:rPr lang="en-US" sz="5400" b="1" dirty="0" err="1">
                <a:solidFill>
                  <a:srgbClr val="182DF3"/>
                </a:solidFill>
                <a:latin typeface="Big Caslon Medium" panose="02000603090000020003" pitchFamily="2" charset="-79"/>
                <a:cs typeface="Big Caslon Medium" panose="02000603090000020003" pitchFamily="2" charset="-79"/>
              </a:rPr>
              <a:t>ruleth</a:t>
            </a:r>
            <a:r>
              <a:rPr lang="en-US" sz="5400" b="1" dirty="0">
                <a:solidFill>
                  <a:srgbClr val="182DF3"/>
                </a:solidFill>
                <a:latin typeface="Big Caslon Medium" panose="02000603090000020003" pitchFamily="2" charset="-79"/>
                <a:cs typeface="Big Caslon Medium" panose="02000603090000020003" pitchFamily="2" charset="-79"/>
              </a:rPr>
              <a:t> over the poor, and the borrower is servant to the lender.</a:t>
            </a:r>
          </a:p>
          <a:p>
            <a:pPr marL="0" indent="0">
              <a:spcBef>
                <a:spcPts val="2800"/>
              </a:spcBef>
              <a:spcAft>
                <a:spcPts val="2400"/>
              </a:spcAft>
              <a:buNone/>
            </a:pPr>
            <a:r>
              <a:rPr lang="en-US" sz="8800" dirty="0">
                <a:latin typeface="Big Caslon Medium" panose="02000603090000020003" pitchFamily="2" charset="-79"/>
                <a:cs typeface="Big Caslon Medium" panose="02000603090000020003" pitchFamily="2" charset="-79"/>
              </a:rPr>
              <a:t/>
            </a:r>
            <a:br>
              <a:rPr lang="en-US" sz="8800" dirty="0">
                <a:latin typeface="Big Caslon Medium" panose="02000603090000020003" pitchFamily="2" charset="-79"/>
                <a:cs typeface="Big Caslon Medium" panose="02000603090000020003" pitchFamily="2" charset="-79"/>
              </a:rPr>
            </a:br>
            <a:endParaRPr lang="en-US" sz="8800" dirty="0">
              <a:latin typeface="Big Caslon Medium" panose="02000603090000020003" pitchFamily="2" charset="-79"/>
              <a:cs typeface="Big Caslon Medium" panose="02000603090000020003" pitchFamily="2" charset="-79"/>
            </a:endParaRPr>
          </a:p>
        </p:txBody>
      </p:sp>
      <p:pic>
        <p:nvPicPr>
          <p:cNvPr id="8" name="Picture 7">
            <a:extLst>
              <a:ext uri="{FF2B5EF4-FFF2-40B4-BE49-F238E27FC236}">
                <a16:creationId xmlns="" xmlns:a16="http://schemas.microsoft.com/office/drawing/2014/main" id="{742D4271-A9B2-754A-B6CE-676A45BBD2E3}"/>
              </a:ext>
            </a:extLst>
          </p:cNvPr>
          <p:cNvPicPr>
            <a:picLocks noChangeAspect="1"/>
          </p:cNvPicPr>
          <p:nvPr/>
        </p:nvPicPr>
        <p:blipFill>
          <a:blip r:embed="rId2"/>
          <a:stretch>
            <a:fillRect/>
          </a:stretch>
        </p:blipFill>
        <p:spPr>
          <a:xfrm>
            <a:off x="5347855" y="344199"/>
            <a:ext cx="6733308" cy="5832764"/>
          </a:xfrm>
          <a:prstGeom prst="rect">
            <a:avLst/>
          </a:prstGeom>
        </p:spPr>
      </p:pic>
    </p:spTree>
    <p:extLst>
      <p:ext uri="{BB962C8B-B14F-4D97-AF65-F5344CB8AC3E}">
        <p14:creationId xmlns:p14="http://schemas.microsoft.com/office/powerpoint/2010/main" val="1433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002060"/>
            </a:gs>
            <a:gs pos="82996">
              <a:schemeClr val="accent1">
                <a:lumMod val="50000"/>
              </a:schemeClr>
            </a:gs>
            <a:gs pos="0">
              <a:schemeClr val="accent6">
                <a:lumMod val="60000"/>
                <a:lumOff val="40000"/>
              </a:schemeClr>
            </a:gs>
            <a:gs pos="74000">
              <a:srgbClr val="182DF3"/>
            </a:gs>
            <a:gs pos="83000">
              <a:srgbClr val="182DF3"/>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5C76A-36F3-1B40-83D0-B06BF654CC64}"/>
              </a:ext>
            </a:extLst>
          </p:cNvPr>
          <p:cNvSpPr>
            <a:spLocks noGrp="1"/>
          </p:cNvSpPr>
          <p:nvPr>
            <p:ph type="title"/>
          </p:nvPr>
        </p:nvSpPr>
        <p:spPr>
          <a:xfrm>
            <a:off x="180109" y="1205344"/>
            <a:ext cx="11734800" cy="4544291"/>
          </a:xfrm>
        </p:spPr>
        <p:txBody>
          <a:bodyPr>
            <a:noAutofit/>
          </a:bodyPr>
          <a:lstStyle/>
          <a:p>
            <a:pPr algn="ctr"/>
            <a:r>
              <a:rPr lang="en-US" sz="21000" b="1" dirty="0">
                <a:solidFill>
                  <a:srgbClr val="FF2EEF"/>
                </a:solidFill>
                <a:latin typeface="Rockwell Extra Bold" panose="02060603020205020403" pitchFamily="18" charset="77"/>
              </a:rPr>
              <a:t>DEBT!</a:t>
            </a:r>
          </a:p>
        </p:txBody>
      </p:sp>
    </p:spTree>
    <p:extLst>
      <p:ext uri="{BB962C8B-B14F-4D97-AF65-F5344CB8AC3E}">
        <p14:creationId xmlns:p14="http://schemas.microsoft.com/office/powerpoint/2010/main" val="39207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1000">
              <a:srgbClr val="F9FC0A"/>
            </a:gs>
            <a:gs pos="45991">
              <a:schemeClr val="accent1">
                <a:lumMod val="40000"/>
                <a:lumOff val="60000"/>
              </a:schemeClr>
            </a:gs>
            <a:gs pos="46016">
              <a:srgbClr val="D3E848"/>
            </a:gs>
            <a:gs pos="12000">
              <a:schemeClr val="bg1"/>
            </a:gs>
            <a:gs pos="74000">
              <a:schemeClr val="accent6">
                <a:lumMod val="60000"/>
                <a:lumOff val="40000"/>
              </a:schemeClr>
            </a:gs>
            <a:gs pos="83000">
              <a:schemeClr val="accent4">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B3BD68-6E5F-4F45-80C1-A8763B955CA2}"/>
              </a:ext>
            </a:extLst>
          </p:cNvPr>
          <p:cNvSpPr>
            <a:spLocks noGrp="1"/>
          </p:cNvSpPr>
          <p:nvPr>
            <p:ph idx="1"/>
          </p:nvPr>
        </p:nvSpPr>
        <p:spPr>
          <a:xfrm>
            <a:off x="96982" y="346364"/>
            <a:ext cx="11887199" cy="6345381"/>
          </a:xfrm>
        </p:spPr>
        <p:txBody>
          <a:bodyPr>
            <a:normAutofit lnSpcReduction="10000"/>
          </a:bodyPr>
          <a:lstStyle/>
          <a:p>
            <a:pPr marL="0" indent="0" algn="ctr">
              <a:buNone/>
            </a:pPr>
            <a:r>
              <a:rPr lang="en-US" sz="5400" b="1" u="sng" cap="all" dirty="0"/>
              <a:t> synonyms for debt</a:t>
            </a:r>
            <a:r>
              <a:rPr lang="en-US" sz="5400" u="sng" cap="all" dirty="0"/>
              <a:t> </a:t>
            </a:r>
          </a:p>
          <a:p>
            <a:pPr marL="0" indent="0" algn="ctr">
              <a:lnSpc>
                <a:spcPct val="150000"/>
              </a:lnSpc>
              <a:spcBef>
                <a:spcPts val="2800"/>
              </a:spcBef>
              <a:spcAft>
                <a:spcPts val="2400"/>
              </a:spcAft>
              <a:buNone/>
            </a:pPr>
            <a:r>
              <a:rPr lang="en-US" sz="3200" b="1" dirty="0">
                <a:solidFill>
                  <a:srgbClr val="FF0000"/>
                </a:solidFill>
              </a:rPr>
              <a:t>owe, obligated, liable, in deficit, in default, insolvent, encumbered, in over your head, tied up, out of pocket, in arrears, indigent, destitute, penniless, needy, lacking, distressed, in difficulty, a deadbeat, having the wolves at your door, living hand to mouth, empty, ruined, impoverished, bad off, beaten down, reduced to ruin, fleeced, stripped, reduced, unable to make ends meet, embarrassed, broke and busted.</a:t>
            </a:r>
            <a:endParaRPr lang="en-US" sz="3200" dirty="0">
              <a:solidFill>
                <a:srgbClr val="FF0000"/>
              </a:solidFill>
            </a:endParaRPr>
          </a:p>
          <a:p>
            <a:pPr marL="0" indent="0">
              <a:buNone/>
            </a:pPr>
            <a:endParaRPr lang="en-US" dirty="0"/>
          </a:p>
        </p:txBody>
      </p:sp>
    </p:spTree>
    <p:extLst>
      <p:ext uri="{BB962C8B-B14F-4D97-AF65-F5344CB8AC3E}">
        <p14:creationId xmlns:p14="http://schemas.microsoft.com/office/powerpoint/2010/main" val="8555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75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750" decel="50000" fill="hold">
                                          <p:stCondLst>
                                            <p:cond delay="0"/>
                                          </p:stCondLst>
                                        </p:cTn>
                                        <p:tgtEl>
                                          <p:spTgt spid="3">
                                            <p:txEl>
                                              <p:pRg st="0" end="0"/>
                                            </p:txEl>
                                          </p:spTgt>
                                        </p:tgtEl>
                                        <p:attrNameLst>
                                          <p:attrName>ppt_x</p:attrName>
                                          <p:attrName>ppt_y</p:attrName>
                                        </p:attrNameLst>
                                      </p:cBhvr>
                                    </p:animMotion>
                                    <p:animEffect transition="in" filter="fade">
                                      <p:cBhvr>
                                        <p:cTn id="9" dur="1750"/>
                                        <p:tgtEl>
                                          <p:spTgt spid="3">
                                            <p:txEl>
                                              <p:pRg st="0" end="0"/>
                                            </p:txEl>
                                          </p:spTgt>
                                        </p:tgtEl>
                                      </p:cBhvr>
                                    </p:animEffect>
                                  </p:childTnLst>
                                </p:cTn>
                              </p:par>
                            </p:childTnLst>
                          </p:cTn>
                        </p:par>
                        <p:par>
                          <p:cTn id="10" fill="hold">
                            <p:stCondLst>
                              <p:cond delay="175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75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750" decel="50000" fill="hold">
                                          <p:stCondLst>
                                            <p:cond delay="0"/>
                                          </p:stCondLst>
                                        </p:cTn>
                                        <p:tgtEl>
                                          <p:spTgt spid="3">
                                            <p:txEl>
                                              <p:pRg st="1" end="1"/>
                                            </p:txEl>
                                          </p:spTgt>
                                        </p:tgtEl>
                                        <p:attrNameLst>
                                          <p:attrName>ppt_x</p:attrName>
                                          <p:attrName>ppt_y</p:attrName>
                                        </p:attrNameLst>
                                      </p:cBhvr>
                                    </p:animMotion>
                                    <p:animEffect transition="in" filter="fade">
                                      <p:cBhvr>
                                        <p:cTn id="15"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2181</TotalTime>
  <Words>727</Words>
  <Application>Microsoft Office PowerPoint</Application>
  <PresentationFormat>Widescreen</PresentationFormat>
  <Paragraphs>99</Paragraphs>
  <Slides>50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American Typewriter</vt:lpstr>
      <vt:lpstr>Arial</vt:lpstr>
      <vt:lpstr>Bernard MT Condensed</vt:lpstr>
      <vt:lpstr>Big Caslon Medium</vt:lpstr>
      <vt:lpstr>Blenny Black</vt:lpstr>
      <vt:lpstr>Brim Narrow Combined 3</vt:lpstr>
      <vt:lpstr>Calibri</vt:lpstr>
      <vt:lpstr>Calibri Light</vt:lpstr>
      <vt:lpstr>Copperplate Gothic Bold</vt:lpstr>
      <vt:lpstr>Gill Sans Ultra Bold</vt:lpstr>
      <vt:lpstr>Phosphate Solid</vt:lpstr>
      <vt:lpstr>Rockwell</vt:lpstr>
      <vt:lpstr>Rockwell Extra Bold</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Microsoft Office User</dc:creator>
  <cp:lastModifiedBy>Dedrick Whipple Sr</cp:lastModifiedBy>
  <cp:revision>44</cp:revision>
  <dcterms:created xsi:type="dcterms:W3CDTF">2019-01-26T12:58:33Z</dcterms:created>
  <dcterms:modified xsi:type="dcterms:W3CDTF">2019-02-14T03:36:51Z</dcterms:modified>
</cp:coreProperties>
</file>